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6858000" cx="9144000"/>
  <p:notesSz cx="6858000" cy="9144000"/>
  <p:embeddedFontLst>
    <p:embeddedFont>
      <p:font typeface="Candara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2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B68806D2-342C-457F-8EEA-77E3920A5042}">
  <a:tblStyle styleId="{B68806D2-342C-457F-8EEA-77E3920A5042}" styleName="Table_0">
    <a:wholeTbl>
      <a:tcTxStyle b="off" i="off">
        <a:font>
          <a:latin typeface="Candara"/>
          <a:ea typeface="Candara"/>
          <a:cs typeface="Candara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9F9F9"/>
          </a:solidFill>
        </a:fill>
      </a:tcStyle>
    </a:wholeTbl>
    <a:band1H>
      <a:tcTxStyle/>
      <a:tcStyle>
        <a:fill>
          <a:solidFill>
            <a:srgbClr val="F2F2F2"/>
          </a:solidFill>
        </a:fill>
      </a:tcStyle>
    </a:band1H>
    <a:band2H>
      <a:tcTxStyle/>
    </a:band2H>
    <a:band1V>
      <a:tcTxStyle/>
      <a:tcStyle>
        <a:fill>
          <a:solidFill>
            <a:srgbClr val="F2F2F2"/>
          </a:solidFill>
        </a:fill>
      </a:tcStyle>
    </a:band1V>
    <a:band2V>
      <a:tcTxStyle/>
    </a:band2V>
    <a:lastCol>
      <a:tcTxStyle b="on" i="off">
        <a:font>
          <a:latin typeface="Candara"/>
          <a:ea typeface="Candara"/>
          <a:cs typeface="Candara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ndara"/>
          <a:ea typeface="Candara"/>
          <a:cs typeface="Candara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23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Candara-bold.fntdata"/><Relationship Id="rId25" Type="http://schemas.openxmlformats.org/officeDocument/2006/relationships/font" Target="fonts/Candara-regular.fntdata"/><Relationship Id="rId28" Type="http://schemas.openxmlformats.org/officeDocument/2006/relationships/font" Target="fonts/Candara-boldItalic.fntdata"/><Relationship Id="rId27" Type="http://schemas.openxmlformats.org/officeDocument/2006/relationships/font" Target="fonts/Candara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CS17-G2FE</a:t>
            </a:r>
            <a:endParaRPr/>
          </a:p>
        </p:txBody>
      </p:sp>
      <p:sp>
        <p:nvSpPr>
          <p:cNvPr id="311" name="Google Shape;31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6" name="Google Shape;35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CS17-G2FE</a:t>
            </a:r>
            <a:endParaRPr/>
          </a:p>
        </p:txBody>
      </p:sp>
      <p:sp>
        <p:nvSpPr>
          <p:cNvPr id="357" name="Google Shape;35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5164138" y="6402390"/>
            <a:ext cx="15049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193675" y="6402390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3990975" y="6402390"/>
            <a:ext cx="11620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7_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 rot="10800000">
            <a:off x="0" y="6037265"/>
            <a:ext cx="9144000" cy="841375"/>
          </a:xfrm>
          <a:prstGeom prst="roundRect">
            <a:avLst>
              <a:gd fmla="val 0" name="adj"/>
            </a:avLst>
          </a:prstGeom>
          <a:solidFill>
            <a:srgbClr val="5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59595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21" name="Google Shape;21;p3"/>
          <p:cNvGrpSpPr/>
          <p:nvPr/>
        </p:nvGrpSpPr>
        <p:grpSpPr>
          <a:xfrm rot="10800000">
            <a:off x="0" y="6037263"/>
            <a:ext cx="9144000" cy="779462"/>
            <a:chOff x="-3905251" y="4294188"/>
            <a:chExt cx="13027839" cy="1892300"/>
          </a:xfrm>
        </p:grpSpPr>
        <p:sp>
          <p:nvSpPr>
            <p:cNvPr id="22" name="Google Shape;22;p3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26" name="Google Shape;26;p3"/>
          <p:cNvSpPr txBox="1"/>
          <p:nvPr>
            <p:ph idx="1" type="body"/>
          </p:nvPr>
        </p:nvSpPr>
        <p:spPr>
          <a:xfrm>
            <a:off x="193639" y="1614588"/>
            <a:ext cx="8747216" cy="4511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◉"/>
              <a:defRPr/>
            </a:lvl2pPr>
            <a:lvl3pPr indent="-320039" lvl="2" marL="13716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type="title"/>
          </p:nvPr>
        </p:nvSpPr>
        <p:spPr>
          <a:xfrm>
            <a:off x="193638" y="338328"/>
            <a:ext cx="6890530" cy="727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>
  <p:cSld name="Title and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 rot="10800000">
            <a:off x="0" y="2"/>
            <a:ext cx="9144000" cy="1020763"/>
          </a:xfrm>
          <a:prstGeom prst="roundRect">
            <a:avLst>
              <a:gd fmla="val 0" name="adj"/>
            </a:avLst>
          </a:prstGeom>
          <a:solidFill>
            <a:srgbClr val="5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30" name="Google Shape;30;p4"/>
          <p:cNvGrpSpPr/>
          <p:nvPr/>
        </p:nvGrpSpPr>
        <p:grpSpPr>
          <a:xfrm>
            <a:off x="0" y="58738"/>
            <a:ext cx="9144000" cy="976312"/>
            <a:chOff x="-3905251" y="4294188"/>
            <a:chExt cx="13027839" cy="1892300"/>
          </a:xfrm>
        </p:grpSpPr>
        <p:sp>
          <p:nvSpPr>
            <p:cNvPr id="31" name="Google Shape;31;p4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35" name="Google Shape;35;p4"/>
          <p:cNvSpPr txBox="1"/>
          <p:nvPr>
            <p:ph idx="1" type="body"/>
          </p:nvPr>
        </p:nvSpPr>
        <p:spPr>
          <a:xfrm>
            <a:off x="193639" y="1672022"/>
            <a:ext cx="8747216" cy="44541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◉"/>
              <a:defRPr/>
            </a:lvl2pPr>
            <a:lvl3pPr indent="-320039" lvl="2" marL="13716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type="title"/>
          </p:nvPr>
        </p:nvSpPr>
        <p:spPr>
          <a:xfrm>
            <a:off x="193637" y="421196"/>
            <a:ext cx="8747217" cy="970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0" type="dt"/>
          </p:nvPr>
        </p:nvSpPr>
        <p:spPr>
          <a:xfrm>
            <a:off x="5164138" y="6402390"/>
            <a:ext cx="15049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1" type="ftr"/>
          </p:nvPr>
        </p:nvSpPr>
        <p:spPr>
          <a:xfrm>
            <a:off x="193675" y="6402390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2" type="sldNum"/>
          </p:nvPr>
        </p:nvSpPr>
        <p:spPr>
          <a:xfrm>
            <a:off x="3990975" y="6402390"/>
            <a:ext cx="11620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Slide" type="title">
  <p:cSld name="TITLE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/>
          <p:nvPr/>
        </p:nvSpPr>
        <p:spPr>
          <a:xfrm>
            <a:off x="0" y="2"/>
            <a:ext cx="9144000" cy="6615113"/>
          </a:xfrm>
          <a:prstGeom prst="roundRect">
            <a:avLst>
              <a:gd fmla="val 0" name="adj"/>
            </a:avLst>
          </a:prstGeom>
          <a:solidFill>
            <a:srgbClr val="5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42" name="Google Shape;42;p5"/>
          <p:cNvGrpSpPr/>
          <p:nvPr/>
        </p:nvGrpSpPr>
        <p:grpSpPr>
          <a:xfrm>
            <a:off x="0" y="5729290"/>
            <a:ext cx="9144000" cy="1177925"/>
            <a:chOff x="-3905250" y="4294188"/>
            <a:chExt cx="13011150" cy="1892300"/>
          </a:xfrm>
        </p:grpSpPr>
        <p:sp>
          <p:nvSpPr>
            <p:cNvPr id="43" name="Google Shape;43;p5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48" name="Google Shape;48;p5"/>
          <p:cNvSpPr txBox="1"/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3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"/>
          <p:cNvSpPr txBox="1"/>
          <p:nvPr>
            <p:ph idx="1" type="subTitle"/>
          </p:nvPr>
        </p:nvSpPr>
        <p:spPr>
          <a:xfrm>
            <a:off x="685802" y="3556001"/>
            <a:ext cx="4930612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500">
                <a:solidFill>
                  <a:srgbClr val="FFFFFF"/>
                </a:solidFill>
              </a:defRPr>
            </a:lvl1pPr>
            <a:lvl2pPr lvl="1" algn="ctr">
              <a:spcBef>
                <a:spcPts val="330"/>
              </a:spcBef>
              <a:spcAft>
                <a:spcPts val="0"/>
              </a:spcAft>
              <a:buSzPts val="165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0" name="Google Shape;50;p5"/>
          <p:cNvSpPr txBox="1"/>
          <p:nvPr>
            <p:ph idx="10" type="dt"/>
          </p:nvPr>
        </p:nvSpPr>
        <p:spPr>
          <a:xfrm>
            <a:off x="5164138" y="6402390"/>
            <a:ext cx="15049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"/>
          <p:cNvSpPr txBox="1"/>
          <p:nvPr>
            <p:ph idx="11" type="ftr"/>
          </p:nvPr>
        </p:nvSpPr>
        <p:spPr>
          <a:xfrm>
            <a:off x="193675" y="6402390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"/>
          <p:cNvSpPr txBox="1"/>
          <p:nvPr>
            <p:ph idx="12" type="sldNum"/>
          </p:nvPr>
        </p:nvSpPr>
        <p:spPr>
          <a:xfrm>
            <a:off x="3990975" y="6402390"/>
            <a:ext cx="11620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Title Slide">
  <p:cSld name="2_Title Slid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/>
          <p:nvPr/>
        </p:nvSpPr>
        <p:spPr>
          <a:xfrm>
            <a:off x="0" y="2"/>
            <a:ext cx="9144000" cy="6615113"/>
          </a:xfrm>
          <a:prstGeom prst="roundRect">
            <a:avLst>
              <a:gd fmla="val 0" name="adj"/>
            </a:avLst>
          </a:prstGeom>
          <a:solidFill>
            <a:srgbClr val="53535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59595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55" name="Google Shape;55;p6"/>
          <p:cNvGrpSpPr/>
          <p:nvPr/>
        </p:nvGrpSpPr>
        <p:grpSpPr>
          <a:xfrm>
            <a:off x="0" y="5729290"/>
            <a:ext cx="9144000" cy="1177925"/>
            <a:chOff x="-3905250" y="4294188"/>
            <a:chExt cx="13011150" cy="1892300"/>
          </a:xfrm>
        </p:grpSpPr>
        <p:sp>
          <p:nvSpPr>
            <p:cNvPr id="56" name="Google Shape;56;p6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58" name="Google Shape;58;p6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59" name="Google Shape;59;p6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60" name="Google Shape;60;p6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TAMAgRESwhite.png" id="61" name="Google Shape;6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00750" y="3833815"/>
            <a:ext cx="2457450" cy="94773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 txBox="1"/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3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"/>
          <p:cNvSpPr txBox="1"/>
          <p:nvPr>
            <p:ph idx="1" type="subTitle"/>
          </p:nvPr>
        </p:nvSpPr>
        <p:spPr>
          <a:xfrm>
            <a:off x="685802" y="3556001"/>
            <a:ext cx="4930612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500">
                <a:solidFill>
                  <a:srgbClr val="FFFFFF"/>
                </a:solidFill>
              </a:defRPr>
            </a:lvl1pPr>
            <a:lvl2pPr lvl="1" algn="ctr">
              <a:spcBef>
                <a:spcPts val="330"/>
              </a:spcBef>
              <a:spcAft>
                <a:spcPts val="0"/>
              </a:spcAft>
              <a:buSzPts val="165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4" name="Google Shape;64;p6"/>
          <p:cNvSpPr txBox="1"/>
          <p:nvPr>
            <p:ph idx="10" type="dt"/>
          </p:nvPr>
        </p:nvSpPr>
        <p:spPr>
          <a:xfrm>
            <a:off x="5164138" y="6402390"/>
            <a:ext cx="15049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"/>
          <p:cNvSpPr txBox="1"/>
          <p:nvPr>
            <p:ph idx="11" type="ftr"/>
          </p:nvPr>
        </p:nvSpPr>
        <p:spPr>
          <a:xfrm>
            <a:off x="193675" y="6402390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12" type="sldNum"/>
          </p:nvPr>
        </p:nvSpPr>
        <p:spPr>
          <a:xfrm>
            <a:off x="3990975" y="6402390"/>
            <a:ext cx="11620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/>
          <p:nvPr/>
        </p:nvSpPr>
        <p:spPr>
          <a:xfrm>
            <a:off x="0" y="2"/>
            <a:ext cx="9144000" cy="6615113"/>
          </a:xfrm>
          <a:prstGeom prst="roundRect">
            <a:avLst>
              <a:gd fmla="val 0" name="adj"/>
            </a:avLst>
          </a:prstGeom>
          <a:solidFill>
            <a:srgbClr val="5D97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69" name="Google Shape;69;p7"/>
          <p:cNvGrpSpPr/>
          <p:nvPr/>
        </p:nvGrpSpPr>
        <p:grpSpPr>
          <a:xfrm>
            <a:off x="0" y="5729290"/>
            <a:ext cx="9144000" cy="1177925"/>
            <a:chOff x="-3905250" y="4294188"/>
            <a:chExt cx="13011150" cy="1892300"/>
          </a:xfrm>
        </p:grpSpPr>
        <p:sp>
          <p:nvSpPr>
            <p:cNvPr id="70" name="Google Shape;70;p7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TAMAgRESwhite.png" id="75" name="Google Shape;7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00750" y="3833815"/>
            <a:ext cx="2457450" cy="94773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7"/>
          <p:cNvSpPr txBox="1"/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3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7"/>
          <p:cNvSpPr txBox="1"/>
          <p:nvPr>
            <p:ph idx="1" type="subTitle"/>
          </p:nvPr>
        </p:nvSpPr>
        <p:spPr>
          <a:xfrm>
            <a:off x="685802" y="3556001"/>
            <a:ext cx="4930612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500">
                <a:solidFill>
                  <a:srgbClr val="FFFFFF"/>
                </a:solidFill>
              </a:defRPr>
            </a:lvl1pPr>
            <a:lvl2pPr lvl="1" algn="ctr">
              <a:spcBef>
                <a:spcPts val="330"/>
              </a:spcBef>
              <a:spcAft>
                <a:spcPts val="0"/>
              </a:spcAft>
              <a:buSzPts val="165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8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8" name="Google Shape;78;p7"/>
          <p:cNvSpPr txBox="1"/>
          <p:nvPr>
            <p:ph idx="10" type="dt"/>
          </p:nvPr>
        </p:nvSpPr>
        <p:spPr>
          <a:xfrm>
            <a:off x="5164138" y="6402390"/>
            <a:ext cx="15049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1" type="ftr"/>
          </p:nvPr>
        </p:nvSpPr>
        <p:spPr>
          <a:xfrm>
            <a:off x="193675" y="6402390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2" type="sldNum"/>
          </p:nvPr>
        </p:nvSpPr>
        <p:spPr>
          <a:xfrm>
            <a:off x="3990975" y="6402390"/>
            <a:ext cx="11620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and Content">
  <p:cSld name="1_Title and Conten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"/>
          <p:cNvSpPr/>
          <p:nvPr/>
        </p:nvSpPr>
        <p:spPr>
          <a:xfrm rot="10800000">
            <a:off x="0" y="2"/>
            <a:ext cx="9144000" cy="1020763"/>
          </a:xfrm>
          <a:prstGeom prst="roundRect">
            <a:avLst>
              <a:gd fmla="val 0" name="adj"/>
            </a:avLst>
          </a:prstGeom>
          <a:solidFill>
            <a:srgbClr val="53535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83" name="Google Shape;83;p8"/>
          <p:cNvGrpSpPr/>
          <p:nvPr/>
        </p:nvGrpSpPr>
        <p:grpSpPr>
          <a:xfrm>
            <a:off x="0" y="58738"/>
            <a:ext cx="9144000" cy="976312"/>
            <a:chOff x="-3905251" y="4294188"/>
            <a:chExt cx="13027839" cy="1892300"/>
          </a:xfrm>
        </p:grpSpPr>
        <p:sp>
          <p:nvSpPr>
            <p:cNvPr id="84" name="Google Shape;84;p8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85" name="Google Shape;85;p8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TAMAgRES.png" id="88" name="Google Shape;8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42214" y="6240463"/>
            <a:ext cx="1398587" cy="5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8"/>
          <p:cNvSpPr txBox="1"/>
          <p:nvPr>
            <p:ph idx="1" type="body"/>
          </p:nvPr>
        </p:nvSpPr>
        <p:spPr>
          <a:xfrm>
            <a:off x="193639" y="1672022"/>
            <a:ext cx="8747216" cy="44541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◉"/>
              <a:defRPr/>
            </a:lvl2pPr>
            <a:lvl3pPr indent="-320039" lvl="2" marL="13716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type="title"/>
          </p:nvPr>
        </p:nvSpPr>
        <p:spPr>
          <a:xfrm>
            <a:off x="193637" y="421196"/>
            <a:ext cx="8747217" cy="970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8"/>
          <p:cNvSpPr txBox="1"/>
          <p:nvPr>
            <p:ph idx="10" type="dt"/>
          </p:nvPr>
        </p:nvSpPr>
        <p:spPr>
          <a:xfrm>
            <a:off x="5164138" y="6402390"/>
            <a:ext cx="15049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8"/>
          <p:cNvSpPr txBox="1"/>
          <p:nvPr>
            <p:ph idx="11" type="ftr"/>
          </p:nvPr>
        </p:nvSpPr>
        <p:spPr>
          <a:xfrm>
            <a:off x="193675" y="6402390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8"/>
          <p:cNvSpPr txBox="1"/>
          <p:nvPr>
            <p:ph idx="12" type="sldNum"/>
          </p:nvPr>
        </p:nvSpPr>
        <p:spPr>
          <a:xfrm>
            <a:off x="3990975" y="6402390"/>
            <a:ext cx="11620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Title and Content">
  <p:cSld name="3_Title and Conte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/>
          <p:nvPr/>
        </p:nvSpPr>
        <p:spPr>
          <a:xfrm rot="10800000">
            <a:off x="0" y="2"/>
            <a:ext cx="9144000" cy="1020763"/>
          </a:xfrm>
          <a:prstGeom prst="roundRect">
            <a:avLst>
              <a:gd fmla="val 0" name="adj"/>
            </a:avLst>
          </a:prstGeom>
          <a:solidFill>
            <a:srgbClr val="5D97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96" name="Google Shape;96;p9"/>
          <p:cNvGrpSpPr/>
          <p:nvPr/>
        </p:nvGrpSpPr>
        <p:grpSpPr>
          <a:xfrm>
            <a:off x="0" y="58738"/>
            <a:ext cx="9144000" cy="976312"/>
            <a:chOff x="-3905251" y="4294188"/>
            <a:chExt cx="13027839" cy="1892300"/>
          </a:xfrm>
        </p:grpSpPr>
        <p:sp>
          <p:nvSpPr>
            <p:cNvPr id="97" name="Google Shape;97;p9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TAMAgRES.png" id="101" name="Google Shape;101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42214" y="6240463"/>
            <a:ext cx="1398587" cy="5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9"/>
          <p:cNvSpPr txBox="1"/>
          <p:nvPr>
            <p:ph idx="1" type="body"/>
          </p:nvPr>
        </p:nvSpPr>
        <p:spPr>
          <a:xfrm>
            <a:off x="193639" y="1672022"/>
            <a:ext cx="8747216" cy="44541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◉"/>
              <a:defRPr/>
            </a:lvl2pPr>
            <a:lvl3pPr indent="-320039" lvl="2" marL="13716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9pPr>
          </a:lstStyle>
          <a:p/>
        </p:txBody>
      </p:sp>
      <p:sp>
        <p:nvSpPr>
          <p:cNvPr id="103" name="Google Shape;103;p9"/>
          <p:cNvSpPr txBox="1"/>
          <p:nvPr>
            <p:ph type="title"/>
          </p:nvPr>
        </p:nvSpPr>
        <p:spPr>
          <a:xfrm>
            <a:off x="193637" y="421196"/>
            <a:ext cx="8747217" cy="970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9"/>
          <p:cNvSpPr txBox="1"/>
          <p:nvPr>
            <p:ph idx="10" type="dt"/>
          </p:nvPr>
        </p:nvSpPr>
        <p:spPr>
          <a:xfrm>
            <a:off x="5164138" y="6402390"/>
            <a:ext cx="15049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9"/>
          <p:cNvSpPr txBox="1"/>
          <p:nvPr>
            <p:ph idx="11" type="ftr"/>
          </p:nvPr>
        </p:nvSpPr>
        <p:spPr>
          <a:xfrm>
            <a:off x="193675" y="6402390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9"/>
          <p:cNvSpPr txBox="1"/>
          <p:nvPr>
            <p:ph idx="12" type="sldNum"/>
          </p:nvPr>
        </p:nvSpPr>
        <p:spPr>
          <a:xfrm>
            <a:off x="3990975" y="6402390"/>
            <a:ext cx="11620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algn="ctr">
              <a:spcBef>
                <a:spcPts val="0"/>
              </a:spcBef>
              <a:buNone/>
              <a:defRPr i="1" sz="675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8_Title and Content">
  <p:cSld name="8_Title and Conten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/>
          <p:nvPr/>
        </p:nvSpPr>
        <p:spPr>
          <a:xfrm rot="10800000">
            <a:off x="0" y="6037265"/>
            <a:ext cx="9144000" cy="841375"/>
          </a:xfrm>
          <a:prstGeom prst="roundRect">
            <a:avLst>
              <a:gd fmla="val 0" name="adj"/>
            </a:avLst>
          </a:prstGeom>
          <a:solidFill>
            <a:srgbClr val="53535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59595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09" name="Google Shape;109;p10"/>
          <p:cNvGrpSpPr/>
          <p:nvPr/>
        </p:nvGrpSpPr>
        <p:grpSpPr>
          <a:xfrm rot="10800000">
            <a:off x="0" y="6037263"/>
            <a:ext cx="9144000" cy="779462"/>
            <a:chOff x="-3905251" y="4294188"/>
            <a:chExt cx="13027839" cy="1892300"/>
          </a:xfrm>
        </p:grpSpPr>
        <p:sp>
          <p:nvSpPr>
            <p:cNvPr id="110" name="Google Shape;110;p10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11" name="Google Shape;111;p10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12" name="Google Shape;112;p10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TAMAgRES.png" id="114" name="Google Shape;11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42214" y="433388"/>
            <a:ext cx="1398587" cy="5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0"/>
          <p:cNvSpPr txBox="1"/>
          <p:nvPr>
            <p:ph idx="1" type="body"/>
          </p:nvPr>
        </p:nvSpPr>
        <p:spPr>
          <a:xfrm>
            <a:off x="193639" y="1614588"/>
            <a:ext cx="8747216" cy="4511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◉"/>
              <a:defRPr/>
            </a:lvl2pPr>
            <a:lvl3pPr indent="-320039" lvl="2" marL="13716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9pPr>
          </a:lstStyle>
          <a:p/>
        </p:txBody>
      </p:sp>
      <p:sp>
        <p:nvSpPr>
          <p:cNvPr id="116" name="Google Shape;116;p10"/>
          <p:cNvSpPr txBox="1"/>
          <p:nvPr>
            <p:ph type="title"/>
          </p:nvPr>
        </p:nvSpPr>
        <p:spPr>
          <a:xfrm>
            <a:off x="193638" y="338328"/>
            <a:ext cx="6890530" cy="727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6_Title and Content">
  <p:cSld name="6_Title and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1"/>
          <p:cNvSpPr/>
          <p:nvPr/>
        </p:nvSpPr>
        <p:spPr>
          <a:xfrm rot="10800000">
            <a:off x="0" y="6254750"/>
            <a:ext cx="9144000" cy="623888"/>
          </a:xfrm>
          <a:prstGeom prst="roundRect">
            <a:avLst>
              <a:gd fmla="val 0" name="adj"/>
            </a:avLst>
          </a:prstGeom>
          <a:solidFill>
            <a:srgbClr val="5D97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59595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19" name="Google Shape;119;p11"/>
          <p:cNvGrpSpPr/>
          <p:nvPr/>
        </p:nvGrpSpPr>
        <p:grpSpPr>
          <a:xfrm rot="10800000">
            <a:off x="0" y="6037263"/>
            <a:ext cx="9144000" cy="779462"/>
            <a:chOff x="-3905251" y="4294188"/>
            <a:chExt cx="13027839" cy="1892300"/>
          </a:xfrm>
        </p:grpSpPr>
        <p:sp>
          <p:nvSpPr>
            <p:cNvPr id="120" name="Google Shape;120;p11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1" name="Google Shape;121;p11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2" name="Google Shape;122;p11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3" name="Google Shape;123;p11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TAMAgRES.png" id="124" name="Google Shape;12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42214" y="433388"/>
            <a:ext cx="1398587" cy="5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1"/>
          <p:cNvSpPr txBox="1"/>
          <p:nvPr>
            <p:ph idx="1" type="body"/>
          </p:nvPr>
        </p:nvSpPr>
        <p:spPr>
          <a:xfrm>
            <a:off x="193639" y="1614588"/>
            <a:ext cx="8747216" cy="4511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◉"/>
              <a:defRPr/>
            </a:lvl2pPr>
            <a:lvl3pPr indent="-320039" lvl="2" marL="13716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9pPr>
          </a:lstStyle>
          <a:p/>
        </p:txBody>
      </p:sp>
      <p:sp>
        <p:nvSpPr>
          <p:cNvPr id="126" name="Google Shape;126;p11"/>
          <p:cNvSpPr txBox="1"/>
          <p:nvPr>
            <p:ph type="title"/>
          </p:nvPr>
        </p:nvSpPr>
        <p:spPr>
          <a:xfrm>
            <a:off x="193638" y="338328"/>
            <a:ext cx="6890530" cy="727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>
  <p:cSld name="Two Conten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"/>
          <p:cNvSpPr/>
          <p:nvPr/>
        </p:nvSpPr>
        <p:spPr>
          <a:xfrm rot="10800000">
            <a:off x="0" y="0"/>
            <a:ext cx="9144000" cy="922338"/>
          </a:xfrm>
          <a:prstGeom prst="roundRect">
            <a:avLst>
              <a:gd fmla="val 0" name="adj"/>
            </a:avLst>
          </a:prstGeom>
          <a:solidFill>
            <a:srgbClr val="5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5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29" name="Google Shape;129;p12"/>
          <p:cNvGrpSpPr/>
          <p:nvPr/>
        </p:nvGrpSpPr>
        <p:grpSpPr>
          <a:xfrm>
            <a:off x="0" y="68265"/>
            <a:ext cx="9144000" cy="974725"/>
            <a:chOff x="-3905251" y="4294188"/>
            <a:chExt cx="13027839" cy="1892300"/>
          </a:xfrm>
        </p:grpSpPr>
        <p:sp>
          <p:nvSpPr>
            <p:cNvPr id="130" name="Google Shape;130;p12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31" name="Google Shape;131;p12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34" name="Google Shape;134;p12"/>
          <p:cNvSpPr txBox="1"/>
          <p:nvPr>
            <p:ph idx="1" type="body"/>
          </p:nvPr>
        </p:nvSpPr>
        <p:spPr>
          <a:xfrm>
            <a:off x="298450" y="706438"/>
            <a:ext cx="854233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◉"/>
              <a:defRPr/>
            </a:lvl2pPr>
            <a:lvl3pPr indent="-320039" lvl="2" marL="13716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wo Content">
  <p:cSld name="1_Two Conten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/>
          <p:nvPr/>
        </p:nvSpPr>
        <p:spPr>
          <a:xfrm rot="10800000">
            <a:off x="0" y="0"/>
            <a:ext cx="9144000" cy="922338"/>
          </a:xfrm>
          <a:prstGeom prst="roundRect">
            <a:avLst>
              <a:gd fmla="val 0" name="adj"/>
            </a:avLst>
          </a:prstGeom>
          <a:solidFill>
            <a:srgbClr val="5D97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5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37" name="Google Shape;137;p13"/>
          <p:cNvGrpSpPr/>
          <p:nvPr/>
        </p:nvGrpSpPr>
        <p:grpSpPr>
          <a:xfrm>
            <a:off x="0" y="68265"/>
            <a:ext cx="9144000" cy="974725"/>
            <a:chOff x="-3905251" y="4294188"/>
            <a:chExt cx="13027839" cy="1892300"/>
          </a:xfrm>
        </p:grpSpPr>
        <p:sp>
          <p:nvSpPr>
            <p:cNvPr id="138" name="Google Shape;138;p13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42" name="Google Shape;142;p13"/>
          <p:cNvSpPr txBox="1"/>
          <p:nvPr>
            <p:ph idx="1" type="body"/>
          </p:nvPr>
        </p:nvSpPr>
        <p:spPr>
          <a:xfrm>
            <a:off x="298450" y="706438"/>
            <a:ext cx="854233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◉"/>
              <a:defRPr/>
            </a:lvl2pPr>
            <a:lvl3pPr indent="-320039" lvl="2" marL="13716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Two Content">
  <p:cSld name="2_Two Conten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"/>
          <p:cNvSpPr/>
          <p:nvPr/>
        </p:nvSpPr>
        <p:spPr>
          <a:xfrm rot="10800000">
            <a:off x="0" y="0"/>
            <a:ext cx="9144000" cy="922338"/>
          </a:xfrm>
          <a:prstGeom prst="roundRect">
            <a:avLst>
              <a:gd fmla="val 0" name="adj"/>
            </a:avLst>
          </a:prstGeom>
          <a:solidFill>
            <a:srgbClr val="53535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5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45" name="Google Shape;145;p14"/>
          <p:cNvGrpSpPr/>
          <p:nvPr/>
        </p:nvGrpSpPr>
        <p:grpSpPr>
          <a:xfrm>
            <a:off x="0" y="68265"/>
            <a:ext cx="9144000" cy="974725"/>
            <a:chOff x="-3905251" y="4294188"/>
            <a:chExt cx="13027839" cy="1892300"/>
          </a:xfrm>
        </p:grpSpPr>
        <p:sp>
          <p:nvSpPr>
            <p:cNvPr id="146" name="Google Shape;146;p14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TAMAgRES.png" id="150" name="Google Shape;15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42214" y="6240463"/>
            <a:ext cx="1398587" cy="5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4"/>
          <p:cNvSpPr txBox="1"/>
          <p:nvPr>
            <p:ph idx="1" type="body"/>
          </p:nvPr>
        </p:nvSpPr>
        <p:spPr>
          <a:xfrm>
            <a:off x="298450" y="706438"/>
            <a:ext cx="854233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◉"/>
              <a:defRPr/>
            </a:lvl2pPr>
            <a:lvl3pPr indent="-320039" lvl="2" marL="13716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◉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∗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93675" y="338140"/>
            <a:ext cx="8655050" cy="1252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rgbClr val="500000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rgbClr val="500000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rgbClr val="500000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rgbClr val="500000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rgbClr val="500000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0" type="dt"/>
          </p:nvPr>
        </p:nvSpPr>
        <p:spPr>
          <a:xfrm>
            <a:off x="5164138" y="6402390"/>
            <a:ext cx="15049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193675" y="6402390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3990975" y="6402390"/>
            <a:ext cx="11620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1" sz="675" u="none" cap="none" strike="noStrike">
                <a:solidFill>
                  <a:srgbClr val="A6A6A6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1"/>
          <p:cNvSpPr txBox="1"/>
          <p:nvPr>
            <p:ph idx="1" type="body"/>
          </p:nvPr>
        </p:nvSpPr>
        <p:spPr>
          <a:xfrm>
            <a:off x="193675" y="1984375"/>
            <a:ext cx="865505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20040" lvl="0" marL="457200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440"/>
              <a:buFont typeface="Noto Sans Symbols"/>
              <a:buChar char="◉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3375" lvl="1" marL="914400" marR="0" rtl="0" algn="l">
              <a:spcBef>
                <a:spcPts val="330"/>
              </a:spcBef>
              <a:spcAft>
                <a:spcPts val="0"/>
              </a:spcAft>
              <a:buClr>
                <a:srgbClr val="7F7F7F"/>
              </a:buClr>
              <a:buSzPts val="1650"/>
              <a:buFont typeface="Merriweather Sans"/>
              <a:buChar char="◉"/>
              <a:defRPr b="0" i="0" sz="165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Merriweather Sans"/>
              <a:buChar char="◉"/>
              <a:defRPr b="0" i="0" sz="15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0039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440"/>
              <a:buFont typeface="Merriweather Sans"/>
              <a:buChar char="◉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956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960"/>
              <a:buFont typeface="Merriweather Sans"/>
              <a:buChar char="◉"/>
              <a:defRPr b="0" i="0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5275" lvl="5" marL="2743200" marR="0" rtl="0" algn="l">
              <a:spcBef>
                <a:spcPts val="288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Char char="∗"/>
              <a:defRPr b="0" i="0" sz="105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-295275" lvl="6" marL="3200400" marR="0" rtl="0" algn="l">
              <a:spcBef>
                <a:spcPts val="288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Char char="∗"/>
              <a:defRPr b="0" i="0" sz="105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-295275" lvl="7" marL="3657600" marR="0" rtl="0" algn="l">
              <a:spcBef>
                <a:spcPts val="288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Char char="∗"/>
              <a:defRPr b="0" i="0" sz="105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-295275" lvl="8" marL="4114800" marR="0" rtl="0" algn="l">
              <a:spcBef>
                <a:spcPts val="288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Char char="∗"/>
              <a:defRPr b="0" i="0" sz="105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3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6.png"/><Relationship Id="rId9" Type="http://schemas.openxmlformats.org/officeDocument/2006/relationships/image" Target="../media/image8.png"/><Relationship Id="rId5" Type="http://schemas.openxmlformats.org/officeDocument/2006/relationships/image" Target="../media/image17.jpg"/><Relationship Id="rId6" Type="http://schemas.openxmlformats.org/officeDocument/2006/relationships/image" Target="../media/image25.png"/><Relationship Id="rId7" Type="http://schemas.openxmlformats.org/officeDocument/2006/relationships/image" Target="../media/image32.png"/><Relationship Id="rId8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0.png"/><Relationship Id="rId4" Type="http://schemas.openxmlformats.org/officeDocument/2006/relationships/image" Target="../media/image16.jpg"/><Relationship Id="rId5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35.png"/><Relationship Id="rId11" Type="http://schemas.openxmlformats.org/officeDocument/2006/relationships/image" Target="../media/image38.png"/><Relationship Id="rId22" Type="http://schemas.openxmlformats.org/officeDocument/2006/relationships/image" Target="../media/image43.png"/><Relationship Id="rId10" Type="http://schemas.openxmlformats.org/officeDocument/2006/relationships/image" Target="../media/image36.png"/><Relationship Id="rId21" Type="http://schemas.openxmlformats.org/officeDocument/2006/relationships/image" Target="../media/image44.png"/><Relationship Id="rId13" Type="http://schemas.openxmlformats.org/officeDocument/2006/relationships/image" Target="../media/image37.png"/><Relationship Id="rId12" Type="http://schemas.openxmlformats.org/officeDocument/2006/relationships/image" Target="../media/image24.png"/><Relationship Id="rId23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Relationship Id="rId4" Type="http://schemas.openxmlformats.org/officeDocument/2006/relationships/image" Target="../media/image21.png"/><Relationship Id="rId9" Type="http://schemas.openxmlformats.org/officeDocument/2006/relationships/image" Target="../media/image28.png"/><Relationship Id="rId15" Type="http://schemas.openxmlformats.org/officeDocument/2006/relationships/image" Target="../media/image29.png"/><Relationship Id="rId14" Type="http://schemas.openxmlformats.org/officeDocument/2006/relationships/image" Target="../media/image27.png"/><Relationship Id="rId17" Type="http://schemas.openxmlformats.org/officeDocument/2006/relationships/image" Target="../media/image46.png"/><Relationship Id="rId16" Type="http://schemas.openxmlformats.org/officeDocument/2006/relationships/image" Target="../media/image33.png"/><Relationship Id="rId5" Type="http://schemas.openxmlformats.org/officeDocument/2006/relationships/image" Target="../media/image30.png"/><Relationship Id="rId19" Type="http://schemas.openxmlformats.org/officeDocument/2006/relationships/image" Target="../media/image41.png"/><Relationship Id="rId6" Type="http://schemas.openxmlformats.org/officeDocument/2006/relationships/image" Target="../media/image26.png"/><Relationship Id="rId18" Type="http://schemas.openxmlformats.org/officeDocument/2006/relationships/image" Target="../media/image50.png"/><Relationship Id="rId7" Type="http://schemas.openxmlformats.org/officeDocument/2006/relationships/image" Target="../media/image34.png"/><Relationship Id="rId8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20" Type="http://schemas.openxmlformats.org/officeDocument/2006/relationships/image" Target="../media/image62.png"/><Relationship Id="rId11" Type="http://schemas.openxmlformats.org/officeDocument/2006/relationships/image" Target="../media/image49.png"/><Relationship Id="rId22" Type="http://schemas.openxmlformats.org/officeDocument/2006/relationships/image" Target="../media/image58.png"/><Relationship Id="rId10" Type="http://schemas.openxmlformats.org/officeDocument/2006/relationships/image" Target="../media/image54.png"/><Relationship Id="rId21" Type="http://schemas.openxmlformats.org/officeDocument/2006/relationships/image" Target="../media/image59.png"/><Relationship Id="rId13" Type="http://schemas.openxmlformats.org/officeDocument/2006/relationships/image" Target="../media/image65.png"/><Relationship Id="rId24" Type="http://schemas.openxmlformats.org/officeDocument/2006/relationships/image" Target="../media/image56.png"/><Relationship Id="rId12" Type="http://schemas.openxmlformats.org/officeDocument/2006/relationships/image" Target="../media/image52.png"/><Relationship Id="rId23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0.png"/><Relationship Id="rId4" Type="http://schemas.openxmlformats.org/officeDocument/2006/relationships/image" Target="../media/image53.png"/><Relationship Id="rId9" Type="http://schemas.openxmlformats.org/officeDocument/2006/relationships/image" Target="../media/image48.png"/><Relationship Id="rId15" Type="http://schemas.openxmlformats.org/officeDocument/2006/relationships/image" Target="../media/image71.png"/><Relationship Id="rId14" Type="http://schemas.openxmlformats.org/officeDocument/2006/relationships/image" Target="../media/image67.png"/><Relationship Id="rId17" Type="http://schemas.openxmlformats.org/officeDocument/2006/relationships/image" Target="../media/image57.png"/><Relationship Id="rId16" Type="http://schemas.openxmlformats.org/officeDocument/2006/relationships/image" Target="../media/image64.png"/><Relationship Id="rId5" Type="http://schemas.openxmlformats.org/officeDocument/2006/relationships/image" Target="../media/image39.png"/><Relationship Id="rId19" Type="http://schemas.openxmlformats.org/officeDocument/2006/relationships/image" Target="../media/image61.png"/><Relationship Id="rId6" Type="http://schemas.openxmlformats.org/officeDocument/2006/relationships/image" Target="../media/image42.png"/><Relationship Id="rId18" Type="http://schemas.openxmlformats.org/officeDocument/2006/relationships/image" Target="../media/image60.png"/><Relationship Id="rId7" Type="http://schemas.openxmlformats.org/officeDocument/2006/relationships/image" Target="../media/image45.png"/><Relationship Id="rId8" Type="http://schemas.openxmlformats.org/officeDocument/2006/relationships/image" Target="../media/image5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1.png"/><Relationship Id="rId4" Type="http://schemas.openxmlformats.org/officeDocument/2006/relationships/image" Target="../media/image66.jpg"/><Relationship Id="rId5" Type="http://schemas.openxmlformats.org/officeDocument/2006/relationships/image" Target="../media/image6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0.png"/><Relationship Id="rId4" Type="http://schemas.openxmlformats.org/officeDocument/2006/relationships/image" Target="../media/image69.png"/><Relationship Id="rId5" Type="http://schemas.openxmlformats.org/officeDocument/2006/relationships/image" Target="../media/image78.png"/><Relationship Id="rId6" Type="http://schemas.openxmlformats.org/officeDocument/2006/relationships/image" Target="../media/image7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2.png"/><Relationship Id="rId4" Type="http://schemas.openxmlformats.org/officeDocument/2006/relationships/image" Target="../media/image16.jpg"/><Relationship Id="rId5" Type="http://schemas.openxmlformats.org/officeDocument/2006/relationships/image" Target="../media/image19.png"/><Relationship Id="rId6" Type="http://schemas.openxmlformats.org/officeDocument/2006/relationships/image" Target="../media/image7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5.png"/><Relationship Id="rId4" Type="http://schemas.openxmlformats.org/officeDocument/2006/relationships/image" Target="../media/image68.png"/><Relationship Id="rId5" Type="http://schemas.openxmlformats.org/officeDocument/2006/relationships/image" Target="../media/image8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87.jpg"/><Relationship Id="rId10" Type="http://schemas.openxmlformats.org/officeDocument/2006/relationships/image" Target="../media/image86.jpg"/><Relationship Id="rId13" Type="http://schemas.openxmlformats.org/officeDocument/2006/relationships/image" Target="../media/image84.png"/><Relationship Id="rId12" Type="http://schemas.openxmlformats.org/officeDocument/2006/relationships/image" Target="../media/image8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81.png"/><Relationship Id="rId5" Type="http://schemas.openxmlformats.org/officeDocument/2006/relationships/image" Target="../media/image79.png"/><Relationship Id="rId6" Type="http://schemas.openxmlformats.org/officeDocument/2006/relationships/image" Target="../media/image82.png"/><Relationship Id="rId7" Type="http://schemas.openxmlformats.org/officeDocument/2006/relationships/image" Target="../media/image76.png"/><Relationship Id="rId8" Type="http://schemas.openxmlformats.org/officeDocument/2006/relationships/image" Target="../media/image8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500000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/>
          <p:nvPr/>
        </p:nvSpPr>
        <p:spPr>
          <a:xfrm>
            <a:off x="-42410" y="266878"/>
            <a:ext cx="922091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IMPROVING GRAIN YIELD PREDICTION VIA UNMANNED AERIAL SYSTEM HEIGHT ESTIMATES WITHIN GENOMES TO FIELDS</a:t>
            </a:r>
            <a:endParaRPr/>
          </a:p>
        </p:txBody>
      </p:sp>
      <p:pic>
        <p:nvPicPr>
          <p:cNvPr descr="Screen Clipping" id="157" name="Google Shape;157;p15"/>
          <p:cNvPicPr preferRelativeResize="0"/>
          <p:nvPr/>
        </p:nvPicPr>
        <p:blipFill rotWithShape="1">
          <a:blip r:embed="rId3">
            <a:alphaModFix/>
          </a:blip>
          <a:srcRect b="0" l="549" r="0" t="0"/>
          <a:stretch/>
        </p:blipFill>
        <p:spPr>
          <a:xfrm>
            <a:off x="-1" y="5343525"/>
            <a:ext cx="9136094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5"/>
          <p:cNvSpPr/>
          <p:nvPr/>
        </p:nvSpPr>
        <p:spPr>
          <a:xfrm>
            <a:off x="229409" y="3866197"/>
            <a:ext cx="8829675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Steven Anderson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1</a:t>
            </a:r>
            <a:r>
              <a:rPr b="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, Seth Murray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1</a:t>
            </a:r>
            <a:r>
              <a:rPr b="0" baseline="-25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,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  </a:t>
            </a:r>
            <a:r>
              <a:rPr b="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Lonesome Malambo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2</a:t>
            </a:r>
            <a:r>
              <a:rPr b="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, Anjin Chang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3</a:t>
            </a:r>
            <a:r>
              <a:rPr b="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, Marcin Jurek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4</a:t>
            </a:r>
            <a:r>
              <a:rPr b="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, Sorin Popescu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2</a:t>
            </a:r>
            <a:r>
              <a:rPr b="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, Jinha Jung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3</a:t>
            </a:r>
            <a:r>
              <a:rPr b="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, Dale Cope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5</a:t>
            </a:r>
            <a:r>
              <a:rPr b="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, and Alex Thomasson</a:t>
            </a:r>
            <a:r>
              <a:rPr b="0" baseline="30000" i="0" lang="en-US" sz="15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6</a:t>
            </a:r>
            <a:br>
              <a:rPr b="0" i="0" lang="en-US" sz="18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b="0" i="0" sz="18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(1) Department of Soil and Crop Sciences, Texas A&amp;M University, College Station, TX, (2) Department of Ecosystem Science and Management, Texas A&amp;M University, College Station, TX, (3) School of Engineering and Computer Sciences, Texas A&amp;M University - Corpus Christi, Corpus Christi, TX, (4) Department of Statistics, Texas A&amp;M University, College Station, TX, (5) Department of Mechanical Engineering, Texas A&amp;M University, College Station, TX, (6) Department of Biological and Agricultural Engineering, Texas A&amp;M University, College Station, TX</a:t>
            </a:r>
            <a:endParaRPr/>
          </a:p>
        </p:txBody>
      </p:sp>
      <p:sp>
        <p:nvSpPr>
          <p:cNvPr id="159" name="Google Shape;159;p15"/>
          <p:cNvSpPr/>
          <p:nvPr/>
        </p:nvSpPr>
        <p:spPr>
          <a:xfrm>
            <a:off x="2247544" y="2542758"/>
            <a:ext cx="4572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POSTER : 201</a:t>
            </a:r>
            <a:endParaRPr b="0" i="0" sz="16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"/>
          <p:cNvSpPr txBox="1"/>
          <p:nvPr/>
        </p:nvSpPr>
        <p:spPr>
          <a:xfrm>
            <a:off x="195998" y="60156"/>
            <a:ext cx="85725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 u="sng">
                <a:solidFill>
                  <a:srgbClr val="5D0025"/>
                </a:solidFill>
                <a:latin typeface="Candara"/>
                <a:ea typeface="Candara"/>
                <a:cs typeface="Candara"/>
                <a:sym typeface="Candara"/>
              </a:rPr>
              <a:t>Plant height in Texas maize is highly correlated to yield</a:t>
            </a:r>
            <a:endParaRPr/>
          </a:p>
        </p:txBody>
      </p:sp>
      <p:sp>
        <p:nvSpPr>
          <p:cNvPr id="165" name="Google Shape;165;p16"/>
          <p:cNvSpPr txBox="1"/>
          <p:nvPr/>
        </p:nvSpPr>
        <p:spPr>
          <a:xfrm>
            <a:off x="5997837" y="5219023"/>
            <a:ext cx="2934890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Barrero et al. 2013, Field Crops Research</a:t>
            </a:r>
            <a:endParaRPr/>
          </a:p>
        </p:txBody>
      </p:sp>
      <p:grpSp>
        <p:nvGrpSpPr>
          <p:cNvPr id="166" name="Google Shape;166;p16"/>
          <p:cNvGrpSpPr/>
          <p:nvPr/>
        </p:nvGrpSpPr>
        <p:grpSpPr>
          <a:xfrm>
            <a:off x="3079102" y="1361978"/>
            <a:ext cx="6322728" cy="4130100"/>
            <a:chOff x="-1202906" y="233690"/>
            <a:chExt cx="9688885" cy="5958819"/>
          </a:xfrm>
        </p:grpSpPr>
        <p:pic>
          <p:nvPicPr>
            <p:cNvPr descr="Screen Clipping" id="167" name="Google Shape;167;p16"/>
            <p:cNvPicPr preferRelativeResize="0"/>
            <p:nvPr/>
          </p:nvPicPr>
          <p:blipFill rotWithShape="1">
            <a:blip r:embed="rId3">
              <a:alphaModFix/>
            </a:blip>
            <a:srcRect b="15890" l="0" r="0" t="0"/>
            <a:stretch/>
          </p:blipFill>
          <p:spPr>
            <a:xfrm>
              <a:off x="-1202906" y="233690"/>
              <a:ext cx="8705954" cy="5958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6"/>
            <p:cNvSpPr/>
            <p:nvPr/>
          </p:nvSpPr>
          <p:spPr>
            <a:xfrm rot="-1320000">
              <a:off x="5205751" y="2540747"/>
              <a:ext cx="2057401" cy="971551"/>
            </a:xfrm>
            <a:prstGeom prst="ellipse">
              <a:avLst/>
            </a:prstGeom>
            <a:noFill/>
            <a:ln cap="flat" cmpd="sng" w="15875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cxnSp>
          <p:nvCxnSpPr>
            <p:cNvPr id="169" name="Google Shape;169;p16"/>
            <p:cNvCxnSpPr/>
            <p:nvPr/>
          </p:nvCxnSpPr>
          <p:spPr>
            <a:xfrm flipH="1">
              <a:off x="6765925" y="2286001"/>
              <a:ext cx="869949" cy="488949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miter lim="8000"/>
              <a:headEnd len="sm" w="sm" type="none"/>
              <a:tailEnd len="lg" w="lg" type="stealth"/>
            </a:ln>
          </p:spPr>
        </p:cxnSp>
        <p:sp>
          <p:nvSpPr>
            <p:cNvPr id="170" name="Google Shape;170;p16"/>
            <p:cNvSpPr txBox="1"/>
            <p:nvPr/>
          </p:nvSpPr>
          <p:spPr>
            <a:xfrm>
              <a:off x="6950868" y="1973985"/>
              <a:ext cx="1535111" cy="369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chemeClr val="dk1"/>
                  </a:solidFill>
                  <a:latin typeface="Candara"/>
                  <a:ea typeface="Candara"/>
                  <a:cs typeface="Candara"/>
                  <a:sym typeface="Candara"/>
                </a:rPr>
                <a:t>U.S. /Midwest</a:t>
              </a:r>
              <a:endParaRPr/>
            </a:p>
          </p:txBody>
        </p:sp>
        <p:cxnSp>
          <p:nvCxnSpPr>
            <p:cNvPr id="171" name="Google Shape;171;p16"/>
            <p:cNvCxnSpPr/>
            <p:nvPr/>
          </p:nvCxnSpPr>
          <p:spPr>
            <a:xfrm rot="10800000">
              <a:off x="6848475" y="3070224"/>
              <a:ext cx="869949" cy="142875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miter lim="8000"/>
              <a:headEnd len="sm" w="sm" type="none"/>
              <a:tailEnd len="lg" w="lg" type="stealth"/>
            </a:ln>
          </p:spPr>
        </p:cxnSp>
        <p:sp>
          <p:nvSpPr>
            <p:cNvPr id="172" name="Google Shape;172;p16"/>
            <p:cNvSpPr txBox="1"/>
            <p:nvPr/>
          </p:nvSpPr>
          <p:spPr>
            <a:xfrm>
              <a:off x="7282942" y="3148055"/>
              <a:ext cx="968375" cy="369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chemeClr val="dk1"/>
                  </a:solidFill>
                  <a:latin typeface="Candara"/>
                  <a:ea typeface="Candara"/>
                  <a:cs typeface="Candara"/>
                  <a:sym typeface="Candara"/>
                </a:rPr>
                <a:t>Texas</a:t>
              </a:r>
              <a:endParaRPr/>
            </a:p>
          </p:txBody>
        </p:sp>
      </p:grpSp>
      <p:graphicFrame>
        <p:nvGraphicFramePr>
          <p:cNvPr id="173" name="Google Shape;173;p16"/>
          <p:cNvGraphicFramePr/>
          <p:nvPr/>
        </p:nvGraphicFramePr>
        <p:xfrm>
          <a:off x="195998" y="439498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{B68806D2-342C-457F-8EEA-77E3920A5042}</a:tableStyleId>
              </a:tblPr>
              <a:tblGrid>
                <a:gridCol w="1194525"/>
                <a:gridCol w="1951900"/>
              </a:tblGrid>
              <a:tr h="48267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ndara"/>
                        <a:buNone/>
                      </a:pPr>
                      <a:r>
                        <a:rPr b="1" lang="en-US" sz="1800" u="none" cap="none" strike="noStrike"/>
                        <a:t> Grain yield  (tons/ha)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1425" marL="51425" anchor="ctr"/>
                </a:tc>
                <a:tc hMerge="1"/>
              </a:tr>
              <a:tr h="4597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 </a:t>
                      </a:r>
                      <a:endParaRPr b="1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Plant height (cm)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1425" marL="51425" anchor="ctr"/>
                </a:tc>
              </a:tr>
              <a:tr h="31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Texas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0.61</a:t>
                      </a:r>
                      <a:r>
                        <a:rPr b="1" baseline="30000" lang="en-US" sz="1800" u="none" cap="none" strike="noStrike"/>
                        <a:t>***</a:t>
                      </a:r>
                      <a:endParaRPr b="1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1425" marL="51425" anchor="b">
                    <a:solidFill>
                      <a:srgbClr val="FFFF00"/>
                    </a:solidFill>
                  </a:tcPr>
                </a:tc>
              </a:tr>
              <a:tr h="31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cap="none" strike="noStrike"/>
                        <a:t>High Plains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0.19</a:t>
                      </a:r>
                      <a:r>
                        <a:rPr b="1" baseline="30000" lang="en-US" sz="1800" u="none" cap="none" strike="noStrike"/>
                        <a:t>***</a:t>
                      </a:r>
                      <a:endParaRPr b="1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1425" marL="51425" anchor="b"/>
                </a:tc>
              </a:tr>
              <a:tr h="2629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 u="none" cap="none" strike="noStrike"/>
                        <a:t>Rest of Texas</a:t>
                      </a:r>
                      <a:endParaRPr b="1" sz="1500" u="none" cap="none" strike="noStrik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 u="none" cap="none" strike="noStrike"/>
                        <a:t>0.46</a:t>
                      </a:r>
                      <a:r>
                        <a:rPr b="1" baseline="30000" lang="en-US" sz="1500" u="none" cap="none" strike="noStrike"/>
                        <a:t>***</a:t>
                      </a:r>
                      <a:endParaRPr b="1"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1425" marL="51425" anchor="b"/>
                </a:tc>
              </a:tr>
            </a:tbl>
          </a:graphicData>
        </a:graphic>
      </p:graphicFrame>
      <p:sp>
        <p:nvSpPr>
          <p:cNvPr id="174" name="Google Shape;174;p16"/>
          <p:cNvSpPr/>
          <p:nvPr/>
        </p:nvSpPr>
        <p:spPr>
          <a:xfrm>
            <a:off x="-112759" y="1444082"/>
            <a:ext cx="3191861" cy="25699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1" marL="600075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◉"/>
            </a:pPr>
            <a:r>
              <a:rPr b="1" i="0" lang="en-US" sz="15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313.6 M bushels total (~2%) </a:t>
            </a:r>
            <a:endParaRPr/>
          </a:p>
          <a:p>
            <a:pPr indent="-257175" lvl="2" marL="942975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960"/>
              <a:buFont typeface="Noto Sans Symbols"/>
              <a:buChar char="◉"/>
            </a:pPr>
            <a:r>
              <a:rPr b="1" i="0" lang="en-US" sz="1200" u="none" cap="none" strike="noStrike">
                <a:solidFill>
                  <a:srgbClr val="4B4B4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~14.6 billion bushels in US </a:t>
            </a:r>
            <a:endParaRPr b="1" i="0" sz="1200" u="none" cap="none" strike="noStrike">
              <a:solidFill>
                <a:srgbClr val="4B4B4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7175" lvl="1" marL="600075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◉"/>
            </a:pPr>
            <a:r>
              <a:rPr b="1" i="0" lang="en-US" sz="15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$3.5 billion dollar industry</a:t>
            </a:r>
            <a:endParaRPr/>
          </a:p>
          <a:p>
            <a:pPr indent="0" lvl="2" marL="91440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&amp; 22,000 Jobs in TX high plains.</a:t>
            </a:r>
            <a:endParaRPr/>
          </a:p>
          <a:p>
            <a:pPr indent="-257175" lvl="1" marL="600075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◉"/>
            </a:pPr>
            <a:r>
              <a:rPr b="1" i="0" lang="en-US" sz="15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Exports $157 million </a:t>
            </a:r>
            <a:br>
              <a:rPr b="1" i="0" lang="en-US" sz="15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5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dollars (~5%)</a:t>
            </a:r>
            <a:endParaRPr/>
          </a:p>
          <a:p>
            <a:pPr indent="-257175" lvl="1" marL="600075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◉"/>
            </a:pPr>
            <a:r>
              <a:rPr b="1" i="0" lang="en-US" sz="15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IOWA</a:t>
            </a:r>
            <a:br>
              <a:rPr b="1" i="0" lang="en-US" sz="15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5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2.5 Billion Bu (2018; ~18 %)</a:t>
            </a:r>
            <a:endParaRPr/>
          </a:p>
          <a:p>
            <a:pPr indent="-180975" lvl="1" marL="600075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None/>
            </a:pPr>
            <a:r>
              <a:t/>
            </a:r>
            <a:endParaRPr b="1" i="0" sz="1500" u="none" cap="none" strike="noStrike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17"/>
          <p:cNvGrpSpPr/>
          <p:nvPr/>
        </p:nvGrpSpPr>
        <p:grpSpPr>
          <a:xfrm>
            <a:off x="-117225" y="721006"/>
            <a:ext cx="4791803" cy="2292162"/>
            <a:chOff x="633920" y="1018594"/>
            <a:chExt cx="5038995" cy="2410406"/>
          </a:xfrm>
        </p:grpSpPr>
        <p:pic>
          <p:nvPicPr>
            <p:cNvPr descr="Image result for tuffwing uav mapper" id="181" name="Google Shape;181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3920" y="1018594"/>
              <a:ext cx="5038995" cy="24104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17"/>
            <p:cNvSpPr/>
            <p:nvPr/>
          </p:nvSpPr>
          <p:spPr>
            <a:xfrm>
              <a:off x="1517515" y="1018594"/>
              <a:ext cx="3151762" cy="498921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1994170" y="1517515"/>
              <a:ext cx="2295728" cy="243191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84" name="Google Shape;184;p17"/>
          <p:cNvSpPr txBox="1"/>
          <p:nvPr>
            <p:ph type="title"/>
          </p:nvPr>
        </p:nvSpPr>
        <p:spPr>
          <a:xfrm>
            <a:off x="1033443" y="175436"/>
            <a:ext cx="6890530" cy="545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 u="sng">
                <a:solidFill>
                  <a:srgbClr val="5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UAS PLATFORMS</a:t>
            </a:r>
            <a:endParaRPr/>
          </a:p>
        </p:txBody>
      </p:sp>
      <p:pic>
        <p:nvPicPr>
          <p:cNvPr descr="Image result for phantom 3 transparent" id="185" name="Google Shape;18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9250" y="958229"/>
            <a:ext cx="3545163" cy="252785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7"/>
          <p:cNvSpPr txBox="1"/>
          <p:nvPr/>
        </p:nvSpPr>
        <p:spPr>
          <a:xfrm>
            <a:off x="108557" y="3249697"/>
            <a:ext cx="437015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Tuffwing UAV Mapper</a:t>
            </a:r>
            <a:br>
              <a:rPr b="1" lang="en-US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 sz="1800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Flight Altitude: 120 m</a:t>
            </a:r>
            <a:endParaRPr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Resolution: ~2 cm/pixel</a:t>
            </a:r>
            <a:endParaRPr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Sensor: Sony a6000 (RGB)</a:t>
            </a:r>
            <a:b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      MicaSense RedEdge (Multispec)</a:t>
            </a:r>
            <a:endParaRPr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SfM Software: Agisoft Photoscan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17"/>
          <p:cNvSpPr txBox="1"/>
          <p:nvPr/>
        </p:nvSpPr>
        <p:spPr>
          <a:xfrm>
            <a:off x="4885684" y="3249697"/>
            <a:ext cx="4370151" cy="2262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DJI Phantom 3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Flight Altitude: 25 m</a:t>
            </a:r>
            <a:endParaRPr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Resolution: ~1 cm/pixel</a:t>
            </a:r>
            <a:endParaRPr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Sensor: 1/2.3” CMOS (RGB)</a:t>
            </a:r>
            <a:endParaRPr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SfM Software: Pix4D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161925" lvl="0" marL="2571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 txBox="1"/>
          <p:nvPr>
            <p:ph idx="4294967295" type="body"/>
          </p:nvPr>
        </p:nvSpPr>
        <p:spPr>
          <a:xfrm>
            <a:off x="5088461" y="1159669"/>
            <a:ext cx="4427014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 sz="1350"/>
          </a:p>
          <a:p>
            <a:pPr indent="0" lvl="0" marL="91440" rtl="0" algn="l">
              <a:lnSpc>
                <a:spcPct val="80000"/>
              </a:lnSpc>
              <a:spcBef>
                <a:spcPts val="27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 sz="1350"/>
          </a:p>
          <a:p>
            <a:pPr indent="-257175" lvl="0" marL="257175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b="1" lang="en-US" sz="1800"/>
              <a:t>UAS Evaluation; </a:t>
            </a:r>
            <a:br>
              <a:rPr b="1" lang="en-US" sz="1800"/>
            </a:br>
            <a:r>
              <a:rPr b="1" lang="en-US" sz="1800"/>
              <a:t>College Station, TX</a:t>
            </a:r>
            <a:endParaRPr/>
          </a:p>
          <a:p>
            <a:pPr indent="-257175" lvl="1" marL="483394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800"/>
              <a:buChar char="◉"/>
            </a:pPr>
            <a:r>
              <a:rPr lang="en-US" sz="1800"/>
              <a:t>2017 - 2019 </a:t>
            </a:r>
            <a:endParaRPr/>
          </a:p>
          <a:p>
            <a:pPr indent="-257175" lvl="1" marL="483394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800"/>
              <a:buChar char="◉"/>
            </a:pPr>
            <a:r>
              <a:rPr lang="en-US" sz="1800"/>
              <a:t>RCBD; 250 Hybrids, 2 Reps/Trial</a:t>
            </a:r>
            <a:br>
              <a:rPr lang="en-US" sz="1800"/>
            </a:br>
            <a:endParaRPr sz="1800"/>
          </a:p>
          <a:p>
            <a:pPr indent="-257175" lvl="1" marL="483394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800"/>
              <a:buChar char="◉"/>
            </a:pPr>
            <a:r>
              <a:rPr lang="en-US" sz="1800"/>
              <a:t>G2FE</a:t>
            </a:r>
            <a:endParaRPr/>
          </a:p>
          <a:p>
            <a:pPr indent="-257175" lvl="2" marL="727472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lang="en-US" sz="1800"/>
              <a:t>Optimal Planting Date</a:t>
            </a:r>
            <a:endParaRPr/>
          </a:p>
          <a:p>
            <a:pPr indent="-257175" lvl="2" marL="727472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lang="en-US" sz="1800"/>
              <a:t>Irrigated</a:t>
            </a:r>
            <a:endParaRPr/>
          </a:p>
          <a:p>
            <a:pPr indent="-257175" lvl="2" marL="727472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lang="en-US" sz="1800"/>
              <a:t>Optimal Fertilization</a:t>
            </a:r>
            <a:endParaRPr/>
          </a:p>
          <a:p>
            <a:pPr indent="-257175" lvl="1" marL="483394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800"/>
              <a:buChar char="◉"/>
            </a:pPr>
            <a:r>
              <a:rPr lang="en-US" sz="1800"/>
              <a:t>G2LA</a:t>
            </a:r>
            <a:endParaRPr/>
          </a:p>
          <a:p>
            <a:pPr indent="-257175" lvl="2" marL="727472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lang="en-US" sz="1800"/>
              <a:t>Delayed Planting</a:t>
            </a:r>
            <a:endParaRPr/>
          </a:p>
          <a:p>
            <a:pPr indent="-257175" lvl="2" marL="727472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lang="en-US" sz="1800"/>
              <a:t>Irrigated</a:t>
            </a:r>
            <a:endParaRPr/>
          </a:p>
          <a:p>
            <a:pPr indent="-257175" lvl="2" marL="727472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lang="en-US" sz="1800"/>
              <a:t>Fertilizer</a:t>
            </a:r>
            <a:endParaRPr/>
          </a:p>
          <a:p>
            <a:pPr indent="-257175" lvl="1" marL="483394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800"/>
              <a:buChar char="◉"/>
            </a:pPr>
            <a:r>
              <a:rPr lang="en-US" sz="1800"/>
              <a:t>DG2F</a:t>
            </a:r>
            <a:endParaRPr/>
          </a:p>
          <a:p>
            <a:pPr indent="-257175" lvl="2" marL="727472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lang="en-US" sz="1800"/>
              <a:t>Optimal Planting</a:t>
            </a:r>
            <a:endParaRPr/>
          </a:p>
          <a:p>
            <a:pPr indent="-257175" lvl="2" marL="727472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lang="en-US" sz="1800"/>
              <a:t>Non-Irrigated</a:t>
            </a:r>
            <a:endParaRPr/>
          </a:p>
          <a:p>
            <a:pPr indent="-257175" lvl="2" marL="727472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40"/>
              <a:buChar char="◉"/>
            </a:pPr>
            <a:r>
              <a:rPr lang="en-US" sz="1800"/>
              <a:t>Less Fertilizer</a:t>
            </a:r>
            <a:br>
              <a:rPr lang="en-US" sz="1500"/>
            </a:br>
            <a:r>
              <a:rPr lang="en-US" sz="1500"/>
              <a:t>	</a:t>
            </a:r>
            <a:r>
              <a:rPr lang="en-US" sz="375"/>
              <a:t>	</a:t>
            </a:r>
            <a:endParaRPr/>
          </a:p>
        </p:txBody>
      </p:sp>
      <p:pic>
        <p:nvPicPr>
          <p:cNvPr id="193" name="Google Shape;19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2362" y="-9023"/>
            <a:ext cx="5176759" cy="11877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194" name="Google Shape;194;p18"/>
          <p:cNvPicPr preferRelativeResize="0"/>
          <p:nvPr/>
        </p:nvPicPr>
        <p:blipFill rotWithShape="1">
          <a:blip r:embed="rId4">
            <a:alphaModFix/>
          </a:blip>
          <a:srcRect b="7165" l="0" r="0" t="22679"/>
          <a:stretch/>
        </p:blipFill>
        <p:spPr>
          <a:xfrm>
            <a:off x="0" y="955147"/>
            <a:ext cx="5088461" cy="267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 rotWithShape="1">
          <a:blip r:embed="rId5">
            <a:alphaModFix/>
          </a:blip>
          <a:srcRect b="13946" l="13098" r="0" t="-695"/>
          <a:stretch/>
        </p:blipFill>
        <p:spPr>
          <a:xfrm>
            <a:off x="0" y="3609428"/>
            <a:ext cx="5088461" cy="294849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8"/>
          <p:cNvSpPr txBox="1"/>
          <p:nvPr/>
        </p:nvSpPr>
        <p:spPr>
          <a:xfrm>
            <a:off x="0" y="6557918"/>
            <a:ext cx="1796499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Alkhalifah et al., 2018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/>
          <p:nvPr/>
        </p:nvSpPr>
        <p:spPr>
          <a:xfrm>
            <a:off x="2843476" y="3025480"/>
            <a:ext cx="4837891" cy="1747679"/>
          </a:xfrm>
          <a:prstGeom prst="roundRect">
            <a:avLst>
              <a:gd fmla="val 16667" name="adj"/>
            </a:avLst>
          </a:prstGeom>
          <a:solidFill>
            <a:srgbClr val="7030A0">
              <a:alpha val="15686"/>
            </a:srgbClr>
          </a:solidFill>
          <a:ln cap="flat" cmpd="sng" w="158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2037600" y="1412178"/>
            <a:ext cx="2078611" cy="1200150"/>
          </a:xfrm>
          <a:prstGeom prst="homePlate">
            <a:avLst>
              <a:gd fmla="val 50000" name="adj"/>
            </a:avLst>
          </a:prstGeom>
          <a:solidFill>
            <a:srgbClr val="5F00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57149" y="1415729"/>
            <a:ext cx="1943100" cy="1200150"/>
          </a:xfrm>
          <a:prstGeom prst="homePlate">
            <a:avLst>
              <a:gd fmla="val 50000" name="adj"/>
            </a:avLst>
          </a:prstGeom>
          <a:solidFill>
            <a:srgbClr val="5F00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1948046" y="1351102"/>
            <a:ext cx="2000250" cy="1338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Fly UAS to collect pictures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025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with GPS and IMU tag</a:t>
            </a:r>
            <a:endParaRPr/>
          </a:p>
        </p:txBody>
      </p:sp>
      <p:sp>
        <p:nvSpPr>
          <p:cNvPr id="205" name="Google Shape;205;p19"/>
          <p:cNvSpPr txBox="1"/>
          <p:nvPr/>
        </p:nvSpPr>
        <p:spPr>
          <a:xfrm>
            <a:off x="-159667" y="1487317"/>
            <a:ext cx="2000250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Place ground control points GCPs in field</a:t>
            </a:r>
            <a:endParaRPr b="1" i="1" sz="21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4166458" y="1412178"/>
            <a:ext cx="2318473" cy="1200150"/>
          </a:xfrm>
          <a:prstGeom prst="homePlate">
            <a:avLst>
              <a:gd fmla="val 50000" name="adj"/>
            </a:avLst>
          </a:prstGeom>
          <a:solidFill>
            <a:srgbClr val="5F00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7" name="Google Shape;207;p19"/>
          <p:cNvSpPr txBox="1"/>
          <p:nvPr/>
        </p:nvSpPr>
        <p:spPr>
          <a:xfrm>
            <a:off x="3684262" y="1338540"/>
            <a:ext cx="2787269" cy="1327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Process images</a:t>
            </a:r>
            <a:endParaRPr b="1" sz="12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86916" lvl="0" marL="554831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b="1" lang="en-US" sz="12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Identify 2D key points</a:t>
            </a:r>
            <a:endParaRPr/>
          </a:p>
          <a:p>
            <a:pPr indent="-86916" lvl="0" marL="554831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b="1" lang="en-US" sz="12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Calibrate images</a:t>
            </a:r>
            <a:endParaRPr/>
          </a:p>
          <a:p>
            <a:pPr indent="-86916" lvl="0" marL="554831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b="1" lang="en-US" sz="12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Optimize camera  parameters</a:t>
            </a:r>
            <a:endParaRPr/>
          </a:p>
          <a:p>
            <a:pPr indent="-86916" lvl="0" marL="554831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b="1" lang="en-US" sz="12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Georeference and match images</a:t>
            </a:r>
            <a:endParaRPr/>
          </a:p>
        </p:txBody>
      </p:sp>
      <p:sp>
        <p:nvSpPr>
          <p:cNvPr id="208" name="Google Shape;208;p19"/>
          <p:cNvSpPr/>
          <p:nvPr/>
        </p:nvSpPr>
        <p:spPr>
          <a:xfrm>
            <a:off x="73162" y="3411109"/>
            <a:ext cx="1449611" cy="1200150"/>
          </a:xfrm>
          <a:prstGeom prst="homePlate">
            <a:avLst>
              <a:gd fmla="val 50000" name="adj"/>
            </a:avLst>
          </a:prstGeom>
          <a:solidFill>
            <a:srgbClr val="5F00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9" name="Google Shape;209;p19"/>
          <p:cNvSpPr txBox="1"/>
          <p:nvPr/>
        </p:nvSpPr>
        <p:spPr>
          <a:xfrm>
            <a:off x="-275268" y="3506033"/>
            <a:ext cx="200025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Extract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Orthomosaic</a:t>
            </a:r>
            <a:endParaRPr b="1" i="1"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and DSM</a:t>
            </a:r>
            <a:endParaRPr b="1" i="1" sz="2025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5308440" y="3410087"/>
            <a:ext cx="1016717" cy="1200150"/>
          </a:xfrm>
          <a:prstGeom prst="homePlate">
            <a:avLst>
              <a:gd fmla="val 50000" name="adj"/>
            </a:avLst>
          </a:prstGeom>
          <a:solidFill>
            <a:srgbClr val="5F00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1" name="Google Shape;211;p19"/>
          <p:cNvSpPr txBox="1"/>
          <p:nvPr/>
        </p:nvSpPr>
        <p:spPr>
          <a:xfrm>
            <a:off x="5085042" y="3752156"/>
            <a:ext cx="13474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Identify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plots</a:t>
            </a:r>
            <a:endParaRPr/>
          </a:p>
        </p:txBody>
      </p:sp>
      <p:sp>
        <p:nvSpPr>
          <p:cNvPr id="212" name="Google Shape;212;p19"/>
          <p:cNvSpPr/>
          <p:nvPr/>
        </p:nvSpPr>
        <p:spPr>
          <a:xfrm>
            <a:off x="4168977" y="3407144"/>
            <a:ext cx="1128326" cy="1200150"/>
          </a:xfrm>
          <a:prstGeom prst="homePlate">
            <a:avLst>
              <a:gd fmla="val 50000" name="adj"/>
            </a:avLst>
          </a:prstGeom>
          <a:solidFill>
            <a:srgbClr val="5F00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6331345" y="3400594"/>
            <a:ext cx="1332137" cy="1200150"/>
          </a:xfrm>
          <a:prstGeom prst="homePlate">
            <a:avLst>
              <a:gd fmla="val 50000" name="adj"/>
            </a:avLst>
          </a:prstGeom>
          <a:solidFill>
            <a:srgbClr val="5F00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7715249" y="3407144"/>
            <a:ext cx="1302967" cy="1200150"/>
          </a:xfrm>
          <a:prstGeom prst="homePlate">
            <a:avLst>
              <a:gd fmla="val 50000" name="adj"/>
            </a:avLst>
          </a:prstGeom>
          <a:solidFill>
            <a:srgbClr val="5F00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5" name="Google Shape;215;p19"/>
          <p:cNvSpPr txBox="1"/>
          <p:nvPr/>
        </p:nvSpPr>
        <p:spPr>
          <a:xfrm>
            <a:off x="7534520" y="3691595"/>
            <a:ext cx="1449814" cy="715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Statistical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analysis</a:t>
            </a:r>
            <a:endParaRPr/>
          </a:p>
        </p:txBody>
      </p:sp>
      <p:sp>
        <p:nvSpPr>
          <p:cNvPr id="216" name="Google Shape;216;p19"/>
          <p:cNvSpPr txBox="1"/>
          <p:nvPr/>
        </p:nvSpPr>
        <p:spPr>
          <a:xfrm>
            <a:off x="10035" y="428688"/>
            <a:ext cx="8915400" cy="7486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0000"/>
              </a:buClr>
              <a:buSzPts val="2700"/>
              <a:buFont typeface="Candara"/>
              <a:buNone/>
            </a:pPr>
            <a:r>
              <a:rPr b="1" lang="en-US" sz="2700" u="sng">
                <a:solidFill>
                  <a:srgbClr val="740000"/>
                </a:solidFill>
                <a:latin typeface="Candara"/>
                <a:ea typeface="Candara"/>
                <a:cs typeface="Candara"/>
                <a:sym typeface="Candara"/>
              </a:rPr>
              <a:t>Steps to obtain and analyze UAS field phenotyping data</a:t>
            </a:r>
            <a:endParaRPr/>
          </a:p>
        </p:txBody>
      </p:sp>
      <p:grpSp>
        <p:nvGrpSpPr>
          <p:cNvPr id="217" name="Google Shape;217;p19"/>
          <p:cNvGrpSpPr/>
          <p:nvPr/>
        </p:nvGrpSpPr>
        <p:grpSpPr>
          <a:xfrm>
            <a:off x="152601" y="2040845"/>
            <a:ext cx="8850500" cy="1358645"/>
            <a:chOff x="203470" y="1828800"/>
            <a:chExt cx="11800666" cy="1811527"/>
          </a:xfrm>
        </p:grpSpPr>
        <p:cxnSp>
          <p:nvCxnSpPr>
            <p:cNvPr id="218" name="Google Shape;218;p19"/>
            <p:cNvCxnSpPr/>
            <p:nvPr/>
          </p:nvCxnSpPr>
          <p:spPr>
            <a:xfrm flipH="1">
              <a:off x="11979112" y="1828800"/>
              <a:ext cx="3626" cy="1138892"/>
            </a:xfrm>
            <a:prstGeom prst="straightConnector1">
              <a:avLst/>
            </a:prstGeom>
            <a:noFill/>
            <a:ln cap="flat" cmpd="sng" w="47625">
              <a:solidFill>
                <a:srgbClr val="5F0026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cxnSp>
          <p:nvCxnSpPr>
            <p:cNvPr id="219" name="Google Shape;219;p19"/>
            <p:cNvCxnSpPr/>
            <p:nvPr/>
          </p:nvCxnSpPr>
          <p:spPr>
            <a:xfrm>
              <a:off x="219075" y="2971800"/>
              <a:ext cx="11785061" cy="0"/>
            </a:xfrm>
            <a:prstGeom prst="straightConnector1">
              <a:avLst/>
            </a:prstGeom>
            <a:noFill/>
            <a:ln cap="flat" cmpd="sng" w="47625">
              <a:solidFill>
                <a:srgbClr val="5F002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0" name="Google Shape;220;p19"/>
            <p:cNvCxnSpPr/>
            <p:nvPr/>
          </p:nvCxnSpPr>
          <p:spPr>
            <a:xfrm>
              <a:off x="203470" y="2952750"/>
              <a:ext cx="0" cy="687577"/>
            </a:xfrm>
            <a:prstGeom prst="straightConnector1">
              <a:avLst/>
            </a:prstGeom>
            <a:noFill/>
            <a:ln cap="flat" cmpd="sng" w="47625">
              <a:solidFill>
                <a:srgbClr val="5F0026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cxnSp>
        <p:nvCxnSpPr>
          <p:cNvPr id="221" name="Google Shape;221;p19"/>
          <p:cNvCxnSpPr/>
          <p:nvPr/>
        </p:nvCxnSpPr>
        <p:spPr>
          <a:xfrm flipH="1">
            <a:off x="9074827" y="4021880"/>
            <a:ext cx="2720" cy="854169"/>
          </a:xfrm>
          <a:prstGeom prst="straightConnector1">
            <a:avLst/>
          </a:prstGeom>
          <a:noFill/>
          <a:ln cap="flat" cmpd="sng" w="47625">
            <a:solidFill>
              <a:srgbClr val="5F0026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222" name="Google Shape;222;p19"/>
          <p:cNvCxnSpPr/>
          <p:nvPr/>
        </p:nvCxnSpPr>
        <p:spPr>
          <a:xfrm>
            <a:off x="569923" y="4876049"/>
            <a:ext cx="8522847" cy="3081"/>
          </a:xfrm>
          <a:prstGeom prst="straightConnector1">
            <a:avLst/>
          </a:prstGeom>
          <a:noFill/>
          <a:ln cap="flat" cmpd="sng" w="47625">
            <a:solidFill>
              <a:srgbClr val="5F002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3" name="Google Shape;223;p19"/>
          <p:cNvCxnSpPr/>
          <p:nvPr/>
        </p:nvCxnSpPr>
        <p:spPr>
          <a:xfrm>
            <a:off x="569923" y="4876049"/>
            <a:ext cx="0" cy="515683"/>
          </a:xfrm>
          <a:prstGeom prst="straightConnector1">
            <a:avLst/>
          </a:prstGeom>
          <a:noFill/>
          <a:ln cap="flat" cmpd="sng" w="47625">
            <a:solidFill>
              <a:srgbClr val="5F002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4" name="Google Shape;224;p19"/>
          <p:cNvSpPr txBox="1"/>
          <p:nvPr/>
        </p:nvSpPr>
        <p:spPr>
          <a:xfrm>
            <a:off x="389238" y="5309296"/>
            <a:ext cx="87547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Estimate genotypic values → Determine measurements repeatability &amp; value</a:t>
            </a:r>
            <a:endParaRPr/>
          </a:p>
        </p:txBody>
      </p:sp>
      <p:sp>
        <p:nvSpPr>
          <p:cNvPr id="225" name="Google Shape;225;p19"/>
          <p:cNvSpPr/>
          <p:nvPr/>
        </p:nvSpPr>
        <p:spPr>
          <a:xfrm>
            <a:off x="2875955" y="3407144"/>
            <a:ext cx="1271251" cy="1200150"/>
          </a:xfrm>
          <a:prstGeom prst="homePlate">
            <a:avLst>
              <a:gd fmla="val 50000" name="adj"/>
            </a:avLst>
          </a:prstGeom>
          <a:solidFill>
            <a:srgbClr val="5F00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26" name="Google Shape;226;p19"/>
          <p:cNvSpPr txBox="1"/>
          <p:nvPr/>
        </p:nvSpPr>
        <p:spPr>
          <a:xfrm>
            <a:off x="2865147" y="3449034"/>
            <a:ext cx="1469048" cy="15119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Identify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ground 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generate DTM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25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27" name="Google Shape;227;p19"/>
          <p:cNvSpPr txBox="1"/>
          <p:nvPr/>
        </p:nvSpPr>
        <p:spPr>
          <a:xfrm>
            <a:off x="6331344" y="3486213"/>
            <a:ext cx="1010126" cy="1027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Extract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data by plot</a:t>
            </a:r>
            <a:endParaRPr/>
          </a:p>
        </p:txBody>
      </p:sp>
      <p:sp>
        <p:nvSpPr>
          <p:cNvPr id="228" name="Google Shape;228;p19"/>
          <p:cNvSpPr txBox="1"/>
          <p:nvPr/>
        </p:nvSpPr>
        <p:spPr>
          <a:xfrm>
            <a:off x="4121283" y="3395098"/>
            <a:ext cx="101012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Adjust heights by DTM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(CSM)</a:t>
            </a:r>
            <a:endParaRPr/>
          </a:p>
        </p:txBody>
      </p:sp>
      <p:sp>
        <p:nvSpPr>
          <p:cNvPr id="229" name="Google Shape;229;p19"/>
          <p:cNvSpPr/>
          <p:nvPr/>
        </p:nvSpPr>
        <p:spPr>
          <a:xfrm>
            <a:off x="6500980" y="1436529"/>
            <a:ext cx="2424455" cy="1200150"/>
          </a:xfrm>
          <a:prstGeom prst="homePlate">
            <a:avLst>
              <a:gd fmla="val 50000" name="adj"/>
            </a:avLst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30" name="Google Shape;230;p19"/>
          <p:cNvSpPr txBox="1"/>
          <p:nvPr/>
        </p:nvSpPr>
        <p:spPr>
          <a:xfrm>
            <a:off x="6388622" y="1347311"/>
            <a:ext cx="233924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Structure from motion SfM makes 3D point cloud from 2D keypoint matches</a:t>
            </a:r>
            <a:endParaRPr/>
          </a:p>
        </p:txBody>
      </p:sp>
      <p:sp>
        <p:nvSpPr>
          <p:cNvPr id="231" name="Google Shape;231;p19"/>
          <p:cNvSpPr/>
          <p:nvPr/>
        </p:nvSpPr>
        <p:spPr>
          <a:xfrm>
            <a:off x="6981802" y="2369733"/>
            <a:ext cx="11528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Structural</a:t>
            </a:r>
            <a:endParaRPr/>
          </a:p>
        </p:txBody>
      </p:sp>
      <p:sp>
        <p:nvSpPr>
          <p:cNvPr id="232" name="Google Shape;232;p19"/>
          <p:cNvSpPr/>
          <p:nvPr/>
        </p:nvSpPr>
        <p:spPr>
          <a:xfrm>
            <a:off x="1542398" y="3409545"/>
            <a:ext cx="1301078" cy="1200150"/>
          </a:xfrm>
          <a:prstGeom prst="homePlate">
            <a:avLst>
              <a:gd fmla="val 50000" name="adj"/>
            </a:avLst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33" name="Google Shape;233;p19"/>
          <p:cNvSpPr txBox="1"/>
          <p:nvPr/>
        </p:nvSpPr>
        <p:spPr>
          <a:xfrm>
            <a:off x="1522035" y="3515313"/>
            <a:ext cx="176126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Spectral correction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(if necessary)</a:t>
            </a:r>
            <a:endParaRPr/>
          </a:p>
        </p:txBody>
      </p:sp>
      <p:sp>
        <p:nvSpPr>
          <p:cNvPr id="234" name="Google Shape;234;p19"/>
          <p:cNvSpPr txBox="1"/>
          <p:nvPr/>
        </p:nvSpPr>
        <p:spPr>
          <a:xfrm>
            <a:off x="2843476" y="3025480"/>
            <a:ext cx="4837891" cy="7486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100"/>
              <a:buFont typeface="Candara"/>
              <a:buNone/>
            </a:pPr>
            <a:r>
              <a:rPr b="1" lang="en-US" sz="2100" u="sng">
                <a:solidFill>
                  <a:srgbClr val="7030A0"/>
                </a:solidFill>
                <a:latin typeface="Candara"/>
                <a:ea typeface="Candara"/>
                <a:cs typeface="Candara"/>
                <a:sym typeface="Candara"/>
              </a:rPr>
              <a:t>Height Extraction Pipeline</a:t>
            </a:r>
            <a:endParaRPr/>
          </a:p>
        </p:txBody>
      </p:sp>
      <p:sp>
        <p:nvSpPr>
          <p:cNvPr id="235" name="Google Shape;235;p19"/>
          <p:cNvSpPr/>
          <p:nvPr/>
        </p:nvSpPr>
        <p:spPr>
          <a:xfrm>
            <a:off x="1508229" y="4258272"/>
            <a:ext cx="8563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50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Spectra</a:t>
            </a:r>
            <a:r>
              <a:rPr b="1" i="1" lang="en-US" sz="180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20"/>
          <p:cNvGrpSpPr/>
          <p:nvPr/>
        </p:nvGrpSpPr>
        <p:grpSpPr>
          <a:xfrm>
            <a:off x="-73112" y="832807"/>
            <a:ext cx="9295540" cy="6074745"/>
            <a:chOff x="-1324045" y="-991630"/>
            <a:chExt cx="13736494" cy="9264724"/>
          </a:xfrm>
        </p:grpSpPr>
        <p:pic>
          <p:nvPicPr>
            <p:cNvPr id="242" name="Google Shape;24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72998" y="-991630"/>
              <a:ext cx="3164076" cy="27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creen Clipping" id="243" name="Google Shape;243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190864" y="1894516"/>
              <a:ext cx="3529136" cy="24390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324045" y="4490416"/>
              <a:ext cx="3415216" cy="37826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0"/>
            <p:cNvSpPr/>
            <p:nvPr/>
          </p:nvSpPr>
          <p:spPr>
            <a:xfrm>
              <a:off x="2596028" y="1132001"/>
              <a:ext cx="1131314" cy="1081391"/>
            </a:xfrm>
            <a:prstGeom prst="mathPlus">
              <a:avLst>
                <a:gd fmla="val 23520" name="adj1"/>
              </a:avLst>
            </a:prstGeom>
            <a:solidFill>
              <a:schemeClr val="dk1"/>
            </a:solidFill>
            <a:ln cap="flat" cmpd="sng" w="158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46" name="Google Shape;246;p20"/>
            <p:cNvSpPr/>
            <p:nvPr/>
          </p:nvSpPr>
          <p:spPr>
            <a:xfrm>
              <a:off x="4842101" y="2864477"/>
              <a:ext cx="2473255" cy="48832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58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47" name="Google Shape;247;p20"/>
            <p:cNvSpPr txBox="1"/>
            <p:nvPr/>
          </p:nvSpPr>
          <p:spPr>
            <a:xfrm>
              <a:off x="-757946" y="594026"/>
              <a:ext cx="3373275" cy="512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35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0"/>
            <p:cNvSpPr txBox="1"/>
            <p:nvPr/>
          </p:nvSpPr>
          <p:spPr>
            <a:xfrm>
              <a:off x="2029456" y="2570094"/>
              <a:ext cx="2488748" cy="9857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Experimental Field Design</a:t>
              </a:r>
              <a:endParaRPr/>
            </a:p>
          </p:txBody>
        </p:sp>
        <p:sp>
          <p:nvSpPr>
            <p:cNvPr id="249" name="Google Shape;249;p20"/>
            <p:cNvSpPr txBox="1"/>
            <p:nvPr/>
          </p:nvSpPr>
          <p:spPr>
            <a:xfrm>
              <a:off x="2072683" y="5215697"/>
              <a:ext cx="2178000" cy="11030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Plot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Dimensions</a:t>
              </a:r>
              <a:endParaRPr/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2424936" y="-611993"/>
              <a:ext cx="2390775" cy="7608434"/>
            </a:xfrm>
            <a:prstGeom prst="rightBracket">
              <a:avLst>
                <a:gd fmla="val 9563" name="adj"/>
              </a:avLst>
            </a:prstGeom>
            <a:noFill/>
            <a:ln cap="flat" cmpd="sng" w="95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pic>
          <p:nvPicPr>
            <p:cNvPr descr="Screen Clipping" id="251" name="Google Shape;251;p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91515" y="-899876"/>
              <a:ext cx="5020934" cy="50519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creen Clipping" id="252" name="Google Shape;252;p2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793634" y="3758110"/>
              <a:ext cx="6430781" cy="3815437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253" name="Google Shape;253;p20"/>
            <p:cNvCxnSpPr/>
            <p:nvPr/>
          </p:nvCxnSpPr>
          <p:spPr>
            <a:xfrm>
              <a:off x="9040401" y="1863844"/>
              <a:ext cx="3210055" cy="1875215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4" name="Google Shape;254;p20"/>
            <p:cNvCxnSpPr/>
            <p:nvPr/>
          </p:nvCxnSpPr>
          <p:spPr>
            <a:xfrm flipH="1">
              <a:off x="5765483" y="1854160"/>
              <a:ext cx="2871418" cy="1859428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55" name="Google Shape;255;p20"/>
            <p:cNvSpPr/>
            <p:nvPr/>
          </p:nvSpPr>
          <p:spPr>
            <a:xfrm rot="5400000">
              <a:off x="8679355" y="1804032"/>
              <a:ext cx="281772" cy="395573"/>
            </a:xfrm>
            <a:prstGeom prst="rect">
              <a:avLst/>
            </a:prstGeom>
            <a:noFill/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56" name="Google Shape;256;p20"/>
            <p:cNvSpPr txBox="1"/>
            <p:nvPr/>
          </p:nvSpPr>
          <p:spPr>
            <a:xfrm>
              <a:off x="4948734" y="1697910"/>
              <a:ext cx="2484197" cy="1103075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R/UAStools::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plotshpcreate</a:t>
              </a:r>
              <a:endParaRPr b="1" sz="18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57" name="Google Shape;257;p20"/>
          <p:cNvSpPr/>
          <p:nvPr/>
        </p:nvSpPr>
        <p:spPr>
          <a:xfrm>
            <a:off x="2620335" y="4005369"/>
            <a:ext cx="684127" cy="633626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58" name="Google Shape;258;p20"/>
          <p:cNvSpPr/>
          <p:nvPr/>
        </p:nvSpPr>
        <p:spPr>
          <a:xfrm>
            <a:off x="2082664" y="1450771"/>
            <a:ext cx="1837791" cy="646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AB-line UTM Coordinates</a:t>
            </a:r>
            <a:endParaRPr/>
          </a:p>
        </p:txBody>
      </p:sp>
      <p:sp>
        <p:nvSpPr>
          <p:cNvPr id="259" name="Google Shape;259;p20"/>
          <p:cNvSpPr txBox="1"/>
          <p:nvPr>
            <p:ph idx="4294967295" type="title"/>
          </p:nvPr>
        </p:nvSpPr>
        <p:spPr>
          <a:xfrm>
            <a:off x="979392" y="227040"/>
            <a:ext cx="6890147" cy="5453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u="sng"/>
              <a:t>R/UASTools</a:t>
            </a:r>
            <a:br>
              <a:rPr lang="en-US"/>
            </a:br>
            <a:endParaRPr/>
          </a:p>
        </p:txBody>
      </p:sp>
      <p:sp>
        <p:nvSpPr>
          <p:cNvPr id="260" name="Google Shape;260;p20"/>
          <p:cNvSpPr/>
          <p:nvPr/>
        </p:nvSpPr>
        <p:spPr>
          <a:xfrm>
            <a:off x="2405192" y="571806"/>
            <a:ext cx="41152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https://github.com/andersst91/UAStools</a:t>
            </a:r>
            <a:endParaRPr/>
          </a:p>
        </p:txBody>
      </p:sp>
      <p:sp>
        <p:nvSpPr>
          <p:cNvPr descr="Image result for github" id="261" name="Google Shape;261;p20"/>
          <p:cNvSpPr/>
          <p:nvPr/>
        </p:nvSpPr>
        <p:spPr>
          <a:xfrm>
            <a:off x="116682" y="75009"/>
            <a:ext cx="2907506" cy="163592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262" name="Google Shape;262;p20"/>
          <p:cNvPicPr preferRelativeResize="0"/>
          <p:nvPr/>
        </p:nvPicPr>
        <p:blipFill rotWithShape="1">
          <a:blip r:embed="rId8">
            <a:alphaModFix/>
          </a:blip>
          <a:srcRect b="24057" l="8142" r="6972" t="23612"/>
          <a:stretch/>
        </p:blipFill>
        <p:spPr>
          <a:xfrm>
            <a:off x="7031820" y="73181"/>
            <a:ext cx="1819176" cy="6280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R" id="263" name="Google Shape;263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12263" y="36573"/>
            <a:ext cx="892163" cy="691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Clipping" id="268" name="Google Shape;268;p21"/>
          <p:cNvPicPr preferRelativeResize="0"/>
          <p:nvPr/>
        </p:nvPicPr>
        <p:blipFill rotWithShape="1">
          <a:blip r:embed="rId3">
            <a:alphaModFix/>
          </a:blip>
          <a:srcRect b="0" l="0" r="0" t="1697"/>
          <a:stretch/>
        </p:blipFill>
        <p:spPr>
          <a:xfrm>
            <a:off x="1040654" y="2254487"/>
            <a:ext cx="776956" cy="3828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269" name="Google Shape;26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43319" y="2241293"/>
            <a:ext cx="792095" cy="38683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270" name="Google Shape;27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22758" y="2254487"/>
            <a:ext cx="944968" cy="38389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271" name="Google Shape;271;p21"/>
          <p:cNvPicPr preferRelativeResize="0"/>
          <p:nvPr/>
        </p:nvPicPr>
        <p:blipFill rotWithShape="1">
          <a:blip r:embed="rId6">
            <a:alphaModFix/>
          </a:blip>
          <a:srcRect b="0" l="29901" r="0" t="0"/>
          <a:stretch/>
        </p:blipFill>
        <p:spPr>
          <a:xfrm>
            <a:off x="5046501" y="2359454"/>
            <a:ext cx="3095129" cy="3200847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1"/>
          <p:cNvSpPr/>
          <p:nvPr/>
        </p:nvSpPr>
        <p:spPr>
          <a:xfrm>
            <a:off x="4318573" y="3930281"/>
            <a:ext cx="260046" cy="230387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latin typeface="Candara"/>
              <a:ea typeface="Candara"/>
              <a:cs typeface="Candara"/>
              <a:sym typeface="Candara"/>
            </a:endParaRPr>
          </a:p>
        </p:txBody>
      </p:sp>
      <p:cxnSp>
        <p:nvCxnSpPr>
          <p:cNvPr id="273" name="Google Shape;273;p21"/>
          <p:cNvCxnSpPr/>
          <p:nvPr/>
        </p:nvCxnSpPr>
        <p:spPr>
          <a:xfrm flipH="1" rot="10800000">
            <a:off x="4578620" y="2359454"/>
            <a:ext cx="467882" cy="1570829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4" name="Google Shape;274;p21"/>
          <p:cNvCxnSpPr/>
          <p:nvPr/>
        </p:nvCxnSpPr>
        <p:spPr>
          <a:xfrm>
            <a:off x="4578619" y="4160668"/>
            <a:ext cx="456989" cy="1399633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5" name="Google Shape;275;p21"/>
          <p:cNvSpPr/>
          <p:nvPr/>
        </p:nvSpPr>
        <p:spPr>
          <a:xfrm>
            <a:off x="5057395" y="2359454"/>
            <a:ext cx="3095129" cy="3200847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76" name="Google Shape;276;p21"/>
          <p:cNvSpPr txBox="1"/>
          <p:nvPr/>
        </p:nvSpPr>
        <p:spPr>
          <a:xfrm>
            <a:off x="864774" y="1114787"/>
            <a:ext cx="112871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Original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Point Cloud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(DSM)</a:t>
            </a:r>
            <a:endParaRPr/>
          </a:p>
        </p:txBody>
      </p:sp>
      <p:sp>
        <p:nvSpPr>
          <p:cNvPr id="277" name="Google Shape;277;p21"/>
          <p:cNvSpPr txBox="1"/>
          <p:nvPr/>
        </p:nvSpPr>
        <p:spPr>
          <a:xfrm>
            <a:off x="1985505" y="1114787"/>
            <a:ext cx="137739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HRI Filtered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Ground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Points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(DTM</a:t>
            </a:r>
            <a:r>
              <a:rPr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)</a:t>
            </a:r>
            <a:endParaRPr/>
          </a:p>
        </p:txBody>
      </p:sp>
      <p:sp>
        <p:nvSpPr>
          <p:cNvPr id="278" name="Google Shape;278;p21"/>
          <p:cNvSpPr txBox="1"/>
          <p:nvPr/>
        </p:nvSpPr>
        <p:spPr>
          <a:xfrm>
            <a:off x="3529083" y="1114886"/>
            <a:ext cx="1128713" cy="1408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Above Ground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Height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(CSM)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79" name="Google Shape;279;p21"/>
          <p:cNvSpPr txBox="1"/>
          <p:nvPr/>
        </p:nvSpPr>
        <p:spPr>
          <a:xfrm>
            <a:off x="1506306" y="1352424"/>
            <a:ext cx="112871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-</a:t>
            </a:r>
            <a:endParaRPr/>
          </a:p>
        </p:txBody>
      </p:sp>
      <p:sp>
        <p:nvSpPr>
          <p:cNvPr id="280" name="Google Shape;280;p21"/>
          <p:cNvSpPr txBox="1"/>
          <p:nvPr/>
        </p:nvSpPr>
        <p:spPr>
          <a:xfrm>
            <a:off x="2814032" y="1331619"/>
            <a:ext cx="1128713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=</a:t>
            </a:r>
            <a:endParaRPr/>
          </a:p>
        </p:txBody>
      </p:sp>
      <p:sp>
        <p:nvSpPr>
          <p:cNvPr id="281" name="Google Shape;281;p21"/>
          <p:cNvSpPr txBox="1"/>
          <p:nvPr/>
        </p:nvSpPr>
        <p:spPr>
          <a:xfrm>
            <a:off x="5125677" y="1918748"/>
            <a:ext cx="2825177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Plot Level Heights</a:t>
            </a:r>
            <a:endParaRPr/>
          </a:p>
        </p:txBody>
      </p:sp>
      <p:cxnSp>
        <p:nvCxnSpPr>
          <p:cNvPr id="282" name="Google Shape;282;p21"/>
          <p:cNvCxnSpPr/>
          <p:nvPr/>
        </p:nvCxnSpPr>
        <p:spPr>
          <a:xfrm>
            <a:off x="5349856" y="2359454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21"/>
          <p:cNvCxnSpPr/>
          <p:nvPr/>
        </p:nvCxnSpPr>
        <p:spPr>
          <a:xfrm>
            <a:off x="5649771" y="2359454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4" name="Google Shape;284;p21"/>
          <p:cNvCxnSpPr/>
          <p:nvPr/>
        </p:nvCxnSpPr>
        <p:spPr>
          <a:xfrm>
            <a:off x="5949685" y="2359454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5" name="Google Shape;285;p21"/>
          <p:cNvCxnSpPr/>
          <p:nvPr/>
        </p:nvCxnSpPr>
        <p:spPr>
          <a:xfrm>
            <a:off x="6249600" y="2359140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6" name="Google Shape;286;p21"/>
          <p:cNvCxnSpPr/>
          <p:nvPr/>
        </p:nvCxnSpPr>
        <p:spPr>
          <a:xfrm>
            <a:off x="6560408" y="2359140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7" name="Google Shape;287;p21"/>
          <p:cNvCxnSpPr/>
          <p:nvPr/>
        </p:nvCxnSpPr>
        <p:spPr>
          <a:xfrm>
            <a:off x="6881549" y="2359140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" name="Google Shape;288;p21"/>
          <p:cNvCxnSpPr/>
          <p:nvPr/>
        </p:nvCxnSpPr>
        <p:spPr>
          <a:xfrm>
            <a:off x="7177323" y="2359140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9" name="Google Shape;289;p21"/>
          <p:cNvCxnSpPr/>
          <p:nvPr/>
        </p:nvCxnSpPr>
        <p:spPr>
          <a:xfrm>
            <a:off x="7469370" y="2359140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0" name="Google Shape;290;p21"/>
          <p:cNvCxnSpPr/>
          <p:nvPr/>
        </p:nvCxnSpPr>
        <p:spPr>
          <a:xfrm>
            <a:off x="7749717" y="2359140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1" name="Google Shape;291;p21"/>
          <p:cNvCxnSpPr/>
          <p:nvPr/>
        </p:nvCxnSpPr>
        <p:spPr>
          <a:xfrm>
            <a:off x="8067088" y="2359140"/>
            <a:ext cx="7454" cy="3200847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2" name="Google Shape;292;p21"/>
          <p:cNvCxnSpPr/>
          <p:nvPr/>
        </p:nvCxnSpPr>
        <p:spPr>
          <a:xfrm flipH="1">
            <a:off x="5091003" y="3930282"/>
            <a:ext cx="2965191" cy="5451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3" name="Google Shape;293;p21"/>
          <p:cNvCxnSpPr/>
          <p:nvPr/>
        </p:nvCxnSpPr>
        <p:spPr>
          <a:xfrm flipH="1">
            <a:off x="5085266" y="5423636"/>
            <a:ext cx="2965191" cy="5451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" name="Google Shape;294;p21"/>
          <p:cNvCxnSpPr/>
          <p:nvPr/>
        </p:nvCxnSpPr>
        <p:spPr>
          <a:xfrm flipH="1">
            <a:off x="5085266" y="2413659"/>
            <a:ext cx="2965191" cy="5451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21"/>
          <p:cNvSpPr txBox="1"/>
          <p:nvPr>
            <p:ph type="title"/>
          </p:nvPr>
        </p:nvSpPr>
        <p:spPr>
          <a:xfrm>
            <a:off x="193637" y="338328"/>
            <a:ext cx="8718133" cy="727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/>
              <a:t>Above Ground Height Adjustment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642" y="910569"/>
            <a:ext cx="8832244" cy="5888164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2"/>
          <p:cNvSpPr txBox="1"/>
          <p:nvPr>
            <p:ph type="title"/>
          </p:nvPr>
        </p:nvSpPr>
        <p:spPr>
          <a:xfrm>
            <a:off x="0" y="160088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/>
              <a:t>Summary of Growth</a:t>
            </a:r>
            <a:endParaRPr/>
          </a:p>
        </p:txBody>
      </p:sp>
      <p:grpSp>
        <p:nvGrpSpPr>
          <p:cNvPr id="302" name="Google Shape;302;p22"/>
          <p:cNvGrpSpPr/>
          <p:nvPr/>
        </p:nvGrpSpPr>
        <p:grpSpPr>
          <a:xfrm>
            <a:off x="715999" y="1216288"/>
            <a:ext cx="1331875" cy="637104"/>
            <a:chOff x="633920" y="1018594"/>
            <a:chExt cx="5038995" cy="2410406"/>
          </a:xfrm>
        </p:grpSpPr>
        <p:pic>
          <p:nvPicPr>
            <p:cNvPr descr="Image result for tuffwing uav mapper" id="303" name="Google Shape;303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3920" y="1018594"/>
              <a:ext cx="5038995" cy="24104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2"/>
            <p:cNvSpPr/>
            <p:nvPr/>
          </p:nvSpPr>
          <p:spPr>
            <a:xfrm>
              <a:off x="1517515" y="1018594"/>
              <a:ext cx="3151762" cy="498921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05" name="Google Shape;305;p22"/>
            <p:cNvSpPr/>
            <p:nvPr/>
          </p:nvSpPr>
          <p:spPr>
            <a:xfrm>
              <a:off x="1994170" y="1517515"/>
              <a:ext cx="2295728" cy="243191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Image result for phantom 3 transparent" id="306" name="Google Shape;30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45466" y="1154260"/>
            <a:ext cx="1423686" cy="10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2"/>
          <p:cNvSpPr/>
          <p:nvPr/>
        </p:nvSpPr>
        <p:spPr>
          <a:xfrm>
            <a:off x="448533" y="2864358"/>
            <a:ext cx="8593867" cy="1723466"/>
          </a:xfrm>
          <a:prstGeom prst="rect">
            <a:avLst/>
          </a:prstGeom>
          <a:noFill/>
          <a:ln cap="flat" cmpd="sng" w="571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3"/>
          <p:cNvSpPr txBox="1"/>
          <p:nvPr/>
        </p:nvSpPr>
        <p:spPr>
          <a:xfrm flipH="1">
            <a:off x="107047" y="801099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endParaRPr/>
          </a:p>
        </p:txBody>
      </p:sp>
      <p:sp>
        <p:nvSpPr>
          <p:cNvPr id="314" name="Google Shape;314;p23"/>
          <p:cNvSpPr txBox="1"/>
          <p:nvPr/>
        </p:nvSpPr>
        <p:spPr>
          <a:xfrm flipH="1">
            <a:off x="1704077" y="802623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48</a:t>
            </a:r>
            <a:endParaRPr/>
          </a:p>
        </p:txBody>
      </p:sp>
      <p:sp>
        <p:nvSpPr>
          <p:cNvPr id="315" name="Google Shape;315;p23"/>
          <p:cNvSpPr txBox="1"/>
          <p:nvPr/>
        </p:nvSpPr>
        <p:spPr>
          <a:xfrm flipH="1">
            <a:off x="2526014" y="804981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60</a:t>
            </a:r>
            <a:endParaRPr/>
          </a:p>
        </p:txBody>
      </p:sp>
      <p:sp>
        <p:nvSpPr>
          <p:cNvPr id="316" name="Google Shape;316;p23"/>
          <p:cNvSpPr txBox="1"/>
          <p:nvPr/>
        </p:nvSpPr>
        <p:spPr>
          <a:xfrm flipH="1">
            <a:off x="3358107" y="799952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63</a:t>
            </a:r>
            <a:endParaRPr/>
          </a:p>
        </p:txBody>
      </p:sp>
      <p:sp>
        <p:nvSpPr>
          <p:cNvPr id="317" name="Google Shape;317;p23"/>
          <p:cNvSpPr txBox="1"/>
          <p:nvPr/>
        </p:nvSpPr>
        <p:spPr>
          <a:xfrm flipH="1">
            <a:off x="4187974" y="803166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67</a:t>
            </a:r>
            <a:endParaRPr/>
          </a:p>
        </p:txBody>
      </p:sp>
      <p:sp>
        <p:nvSpPr>
          <p:cNvPr id="318" name="Google Shape;318;p23"/>
          <p:cNvSpPr txBox="1"/>
          <p:nvPr/>
        </p:nvSpPr>
        <p:spPr>
          <a:xfrm flipH="1">
            <a:off x="5034727" y="796273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70</a:t>
            </a:r>
            <a:endParaRPr/>
          </a:p>
        </p:txBody>
      </p:sp>
      <p:sp>
        <p:nvSpPr>
          <p:cNvPr id="319" name="Google Shape;319;p23"/>
          <p:cNvSpPr txBox="1"/>
          <p:nvPr/>
        </p:nvSpPr>
        <p:spPr>
          <a:xfrm flipH="1">
            <a:off x="5838220" y="799538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73</a:t>
            </a:r>
            <a:endParaRPr/>
          </a:p>
        </p:txBody>
      </p:sp>
      <p:sp>
        <p:nvSpPr>
          <p:cNvPr id="320" name="Google Shape;320;p23"/>
          <p:cNvSpPr txBox="1"/>
          <p:nvPr/>
        </p:nvSpPr>
        <p:spPr>
          <a:xfrm flipH="1">
            <a:off x="887125" y="799285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</a:t>
            </a:r>
            <a:endParaRPr/>
          </a:p>
        </p:txBody>
      </p:sp>
      <p:sp>
        <p:nvSpPr>
          <p:cNvPr id="321" name="Google Shape;321;p23"/>
          <p:cNvSpPr txBox="1"/>
          <p:nvPr/>
        </p:nvSpPr>
        <p:spPr>
          <a:xfrm>
            <a:off x="6667548" y="803910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82</a:t>
            </a:r>
            <a:endParaRPr/>
          </a:p>
        </p:txBody>
      </p:sp>
      <p:sp>
        <p:nvSpPr>
          <p:cNvPr id="322" name="Google Shape;322;p23"/>
          <p:cNvSpPr txBox="1"/>
          <p:nvPr/>
        </p:nvSpPr>
        <p:spPr>
          <a:xfrm>
            <a:off x="7480990" y="806957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88</a:t>
            </a:r>
            <a:endParaRPr/>
          </a:p>
        </p:txBody>
      </p:sp>
      <p:sp>
        <p:nvSpPr>
          <p:cNvPr id="323" name="Google Shape;323;p23"/>
          <p:cNvSpPr txBox="1"/>
          <p:nvPr/>
        </p:nvSpPr>
        <p:spPr>
          <a:xfrm>
            <a:off x="481335" y="3355295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91</a:t>
            </a:r>
            <a:endParaRPr/>
          </a:p>
        </p:txBody>
      </p:sp>
      <p:sp>
        <p:nvSpPr>
          <p:cNvPr id="324" name="Google Shape;324;p23"/>
          <p:cNvSpPr txBox="1"/>
          <p:nvPr/>
        </p:nvSpPr>
        <p:spPr>
          <a:xfrm>
            <a:off x="1303764" y="3361835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95</a:t>
            </a:r>
            <a:endParaRPr/>
          </a:p>
        </p:txBody>
      </p:sp>
      <p:sp>
        <p:nvSpPr>
          <p:cNvPr id="325" name="Google Shape;325;p23"/>
          <p:cNvSpPr txBox="1"/>
          <p:nvPr/>
        </p:nvSpPr>
        <p:spPr>
          <a:xfrm>
            <a:off x="2121337" y="3362439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98</a:t>
            </a:r>
            <a:endParaRPr/>
          </a:p>
        </p:txBody>
      </p:sp>
      <p:sp>
        <p:nvSpPr>
          <p:cNvPr id="326" name="Google Shape;326;p23"/>
          <p:cNvSpPr txBox="1"/>
          <p:nvPr/>
        </p:nvSpPr>
        <p:spPr>
          <a:xfrm>
            <a:off x="2943610" y="3361835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101</a:t>
            </a:r>
            <a:endParaRPr/>
          </a:p>
        </p:txBody>
      </p:sp>
      <p:sp>
        <p:nvSpPr>
          <p:cNvPr id="327" name="Google Shape;327;p23"/>
          <p:cNvSpPr txBox="1"/>
          <p:nvPr/>
        </p:nvSpPr>
        <p:spPr>
          <a:xfrm>
            <a:off x="3793894" y="3360143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105</a:t>
            </a:r>
            <a:endParaRPr/>
          </a:p>
        </p:txBody>
      </p:sp>
      <p:sp>
        <p:nvSpPr>
          <p:cNvPr id="328" name="Google Shape;328;p23"/>
          <p:cNvSpPr txBox="1"/>
          <p:nvPr/>
        </p:nvSpPr>
        <p:spPr>
          <a:xfrm>
            <a:off x="4640825" y="3363232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112</a:t>
            </a:r>
            <a:endParaRPr/>
          </a:p>
        </p:txBody>
      </p:sp>
      <p:sp>
        <p:nvSpPr>
          <p:cNvPr id="329" name="Google Shape;329;p23"/>
          <p:cNvSpPr txBox="1"/>
          <p:nvPr/>
        </p:nvSpPr>
        <p:spPr>
          <a:xfrm>
            <a:off x="5468476" y="3360761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118</a:t>
            </a:r>
            <a:endParaRPr/>
          </a:p>
        </p:txBody>
      </p:sp>
      <p:sp>
        <p:nvSpPr>
          <p:cNvPr id="330" name="Google Shape;330;p23"/>
          <p:cNvSpPr txBox="1"/>
          <p:nvPr/>
        </p:nvSpPr>
        <p:spPr>
          <a:xfrm>
            <a:off x="6286049" y="3363535"/>
            <a:ext cx="72064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31" name="Google Shape;331;p23"/>
          <p:cNvSpPr txBox="1"/>
          <p:nvPr/>
        </p:nvSpPr>
        <p:spPr>
          <a:xfrm>
            <a:off x="7106714" y="3361835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146</a:t>
            </a:r>
            <a:endParaRPr/>
          </a:p>
        </p:txBody>
      </p:sp>
      <p:pic>
        <p:nvPicPr>
          <p:cNvPr descr="Screen Clipping" id="332" name="Google Shape;332;p23"/>
          <p:cNvPicPr preferRelativeResize="0"/>
          <p:nvPr/>
        </p:nvPicPr>
        <p:blipFill rotWithShape="1">
          <a:blip r:embed="rId3">
            <a:alphaModFix/>
          </a:blip>
          <a:srcRect b="0" l="2660" r="-1" t="0"/>
          <a:stretch/>
        </p:blipFill>
        <p:spPr>
          <a:xfrm>
            <a:off x="141599" y="1200150"/>
            <a:ext cx="686465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33" name="Google Shape;33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3195" y="1200150"/>
            <a:ext cx="739273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34" name="Google Shape;334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80690" y="3743325"/>
            <a:ext cx="749218" cy="2266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35" name="Google Shape;335;p23"/>
          <p:cNvPicPr preferRelativeResize="0"/>
          <p:nvPr/>
        </p:nvPicPr>
        <p:blipFill rotWithShape="1">
          <a:blip r:embed="rId6">
            <a:alphaModFix/>
          </a:blip>
          <a:srcRect b="0" l="0" r="0" t="1006"/>
          <a:stretch/>
        </p:blipFill>
        <p:spPr>
          <a:xfrm>
            <a:off x="8268274" y="844431"/>
            <a:ext cx="883443" cy="51653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36" name="Google Shape;336;p23"/>
          <p:cNvPicPr preferRelativeResize="0"/>
          <p:nvPr/>
        </p:nvPicPr>
        <p:blipFill rotWithShape="1">
          <a:blip r:embed="rId7">
            <a:alphaModFix/>
          </a:blip>
          <a:srcRect b="0" l="2482" r="-1" t="0"/>
          <a:stretch/>
        </p:blipFill>
        <p:spPr>
          <a:xfrm>
            <a:off x="4631806" y="3743325"/>
            <a:ext cx="736229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37" name="Google Shape;337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444326" y="3743325"/>
            <a:ext cx="760487" cy="2266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38" name="Google Shape;338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276882" y="3743325"/>
            <a:ext cx="740382" cy="2266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39" name="Google Shape;339;p23"/>
          <p:cNvPicPr preferRelativeResize="0"/>
          <p:nvPr/>
        </p:nvPicPr>
        <p:blipFill rotWithShape="1">
          <a:blip r:embed="rId10">
            <a:alphaModFix/>
          </a:blip>
          <a:srcRect b="0" l="1250" r="0" t="0"/>
          <a:stretch/>
        </p:blipFill>
        <p:spPr>
          <a:xfrm>
            <a:off x="7098784" y="3743325"/>
            <a:ext cx="742217" cy="22436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0" name="Google Shape;340;p2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947536" y="3743325"/>
            <a:ext cx="749217" cy="2266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1" name="Google Shape;341;p23"/>
          <p:cNvPicPr preferRelativeResize="0"/>
          <p:nvPr/>
        </p:nvPicPr>
        <p:blipFill rotWithShape="1">
          <a:blip r:embed="rId12">
            <a:alphaModFix/>
          </a:blip>
          <a:srcRect b="0" l="2482" r="-1" t="0"/>
          <a:stretch/>
        </p:blipFill>
        <p:spPr>
          <a:xfrm>
            <a:off x="2117904" y="3743325"/>
            <a:ext cx="748624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2" name="Google Shape;342;p2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293167" y="3743325"/>
            <a:ext cx="749217" cy="2266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3" name="Google Shape;343;p2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70902" y="3743325"/>
            <a:ext cx="741857" cy="22709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4" name="Google Shape;344;p2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501458" y="1200150"/>
            <a:ext cx="714769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5" name="Google Shape;345;p2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667548" y="1193121"/>
            <a:ext cx="728588" cy="2235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6" name="Google Shape;346;p23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858711" y="1200150"/>
            <a:ext cx="730703" cy="22188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7" name="Google Shape;347;p23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5046792" y="1200150"/>
            <a:ext cx="747090" cy="22374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8" name="Google Shape;348;p23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202962" y="1200150"/>
            <a:ext cx="738077" cy="22374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49" name="Google Shape;349;p23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3373078" y="1200150"/>
            <a:ext cx="743225" cy="22374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50" name="Google Shape;350;p23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533945" y="1200150"/>
            <a:ext cx="748811" cy="22195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51" name="Google Shape;351;p23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718241" y="1200150"/>
            <a:ext cx="730349" cy="2237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3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 rot="-3006196">
            <a:off x="-30420" y="1790727"/>
            <a:ext cx="1983489" cy="949772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3"/>
          <p:cNvSpPr txBox="1"/>
          <p:nvPr>
            <p:ph type="title"/>
          </p:nvPr>
        </p:nvSpPr>
        <p:spPr>
          <a:xfrm>
            <a:off x="107047" y="86190"/>
            <a:ext cx="9458408" cy="727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/>
              <a:t>Tuffwing Temporal Heights (G2FE)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Clipping" id="359" name="Google Shape;359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367" y="1139102"/>
            <a:ext cx="763738" cy="2264748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4"/>
          <p:cNvSpPr txBox="1"/>
          <p:nvPr>
            <p:ph type="title"/>
          </p:nvPr>
        </p:nvSpPr>
        <p:spPr>
          <a:xfrm>
            <a:off x="200268" y="171888"/>
            <a:ext cx="9629532" cy="727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 u="sng"/>
              <a:t>DJI Phantom Temporal Heights (G2FE)</a:t>
            </a:r>
            <a:endParaRPr sz="2800"/>
          </a:p>
        </p:txBody>
      </p:sp>
      <p:pic>
        <p:nvPicPr>
          <p:cNvPr descr="Screen Clipping" id="361" name="Google Shape;361;p24"/>
          <p:cNvPicPr preferRelativeResize="0"/>
          <p:nvPr/>
        </p:nvPicPr>
        <p:blipFill rotWithShape="1">
          <a:blip r:embed="rId4">
            <a:alphaModFix/>
          </a:blip>
          <a:srcRect b="2444" l="4571" r="3268" t="2116"/>
          <a:stretch/>
        </p:blipFill>
        <p:spPr>
          <a:xfrm flipH="1">
            <a:off x="802593" y="1139101"/>
            <a:ext cx="768230" cy="22837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62" name="Google Shape;362;p24"/>
          <p:cNvPicPr preferRelativeResize="0"/>
          <p:nvPr/>
        </p:nvPicPr>
        <p:blipFill rotWithShape="1">
          <a:blip r:embed="rId5">
            <a:alphaModFix/>
          </a:blip>
          <a:srcRect b="2725" l="7198" r="5773" t="2423"/>
          <a:stretch/>
        </p:blipFill>
        <p:spPr>
          <a:xfrm flipH="1">
            <a:off x="2424622" y="1129576"/>
            <a:ext cx="786210" cy="230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63" name="Google Shape;363;p24"/>
          <p:cNvPicPr preferRelativeResize="0"/>
          <p:nvPr/>
        </p:nvPicPr>
        <p:blipFill rotWithShape="1">
          <a:blip r:embed="rId6">
            <a:alphaModFix/>
          </a:blip>
          <a:srcRect b="0" l="0" r="0" t="2179"/>
          <a:stretch/>
        </p:blipFill>
        <p:spPr>
          <a:xfrm flipH="1">
            <a:off x="3269948" y="1129577"/>
            <a:ext cx="789912" cy="23218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64" name="Google Shape;364;p24"/>
          <p:cNvPicPr preferRelativeResize="0"/>
          <p:nvPr/>
        </p:nvPicPr>
        <p:blipFill rotWithShape="1">
          <a:blip r:embed="rId7">
            <a:alphaModFix/>
          </a:blip>
          <a:srcRect b="2432" l="4465" r="0" t="2716"/>
          <a:stretch/>
        </p:blipFill>
        <p:spPr>
          <a:xfrm flipH="1">
            <a:off x="4126834" y="1120052"/>
            <a:ext cx="769871" cy="23189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65" name="Google Shape;365;p24"/>
          <p:cNvPicPr preferRelativeResize="0"/>
          <p:nvPr/>
        </p:nvPicPr>
        <p:blipFill rotWithShape="1">
          <a:blip r:embed="rId8">
            <a:alphaModFix/>
          </a:blip>
          <a:srcRect b="5655" l="5062" r="2511" t="3805"/>
          <a:stretch/>
        </p:blipFill>
        <p:spPr>
          <a:xfrm flipH="1">
            <a:off x="4966712" y="1120052"/>
            <a:ext cx="748353" cy="23085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66" name="Google Shape;366;p24"/>
          <p:cNvPicPr preferRelativeResize="0"/>
          <p:nvPr/>
        </p:nvPicPr>
        <p:blipFill rotWithShape="1">
          <a:blip r:embed="rId9">
            <a:alphaModFix/>
          </a:blip>
          <a:srcRect b="0" l="4362" r="3631" t="1876"/>
          <a:stretch/>
        </p:blipFill>
        <p:spPr>
          <a:xfrm flipH="1">
            <a:off x="5790290" y="1110528"/>
            <a:ext cx="761182" cy="23046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67" name="Google Shape;367;p2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>
            <a:off x="6609606" y="1120052"/>
            <a:ext cx="754406" cy="2290723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4"/>
          <p:cNvSpPr txBox="1"/>
          <p:nvPr/>
        </p:nvSpPr>
        <p:spPr>
          <a:xfrm flipH="1">
            <a:off x="1" y="728082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</a:t>
            </a:r>
            <a:endParaRPr/>
          </a:p>
        </p:txBody>
      </p:sp>
      <p:sp>
        <p:nvSpPr>
          <p:cNvPr id="369" name="Google Shape;369;p24"/>
          <p:cNvSpPr txBox="1"/>
          <p:nvPr/>
        </p:nvSpPr>
        <p:spPr>
          <a:xfrm flipH="1">
            <a:off x="1602108" y="722365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41</a:t>
            </a:r>
            <a:endParaRPr/>
          </a:p>
        </p:txBody>
      </p:sp>
      <p:sp>
        <p:nvSpPr>
          <p:cNvPr id="370" name="Google Shape;370;p24"/>
          <p:cNvSpPr txBox="1"/>
          <p:nvPr/>
        </p:nvSpPr>
        <p:spPr>
          <a:xfrm flipH="1">
            <a:off x="2419027" y="722368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48</a:t>
            </a:r>
            <a:endParaRPr/>
          </a:p>
        </p:txBody>
      </p:sp>
      <p:sp>
        <p:nvSpPr>
          <p:cNvPr id="371" name="Google Shape;371;p24"/>
          <p:cNvSpPr txBox="1"/>
          <p:nvPr/>
        </p:nvSpPr>
        <p:spPr>
          <a:xfrm flipH="1">
            <a:off x="3283425" y="720465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55</a:t>
            </a:r>
            <a:endParaRPr/>
          </a:p>
        </p:txBody>
      </p:sp>
      <p:sp>
        <p:nvSpPr>
          <p:cNvPr id="372" name="Google Shape;372;p24"/>
          <p:cNvSpPr txBox="1"/>
          <p:nvPr/>
        </p:nvSpPr>
        <p:spPr>
          <a:xfrm flipH="1">
            <a:off x="4133543" y="722367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59</a:t>
            </a:r>
            <a:endParaRPr/>
          </a:p>
        </p:txBody>
      </p:sp>
      <p:sp>
        <p:nvSpPr>
          <p:cNvPr id="373" name="Google Shape;373;p24"/>
          <p:cNvSpPr txBox="1"/>
          <p:nvPr/>
        </p:nvSpPr>
        <p:spPr>
          <a:xfrm flipH="1">
            <a:off x="4949479" y="726180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63</a:t>
            </a:r>
            <a:endParaRPr/>
          </a:p>
        </p:txBody>
      </p:sp>
      <p:sp>
        <p:nvSpPr>
          <p:cNvPr id="374" name="Google Shape;374;p24"/>
          <p:cNvSpPr txBox="1"/>
          <p:nvPr/>
        </p:nvSpPr>
        <p:spPr>
          <a:xfrm flipH="1">
            <a:off x="5787053" y="726180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67</a:t>
            </a:r>
            <a:endParaRPr/>
          </a:p>
        </p:txBody>
      </p:sp>
      <p:sp>
        <p:nvSpPr>
          <p:cNvPr id="375" name="Google Shape;375;p24"/>
          <p:cNvSpPr txBox="1"/>
          <p:nvPr/>
        </p:nvSpPr>
        <p:spPr>
          <a:xfrm flipH="1">
            <a:off x="6564316" y="718558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69</a:t>
            </a:r>
            <a:endParaRPr/>
          </a:p>
        </p:txBody>
      </p:sp>
      <p:pic>
        <p:nvPicPr>
          <p:cNvPr descr="Screen Clipping" id="376" name="Google Shape;376;p2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1618108" y="1139101"/>
            <a:ext cx="757778" cy="2289986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24"/>
          <p:cNvSpPr txBox="1"/>
          <p:nvPr/>
        </p:nvSpPr>
        <p:spPr>
          <a:xfrm flipH="1">
            <a:off x="790397" y="722365"/>
            <a:ext cx="7650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34</a:t>
            </a:r>
            <a:endParaRPr/>
          </a:p>
        </p:txBody>
      </p:sp>
      <p:pic>
        <p:nvPicPr>
          <p:cNvPr descr="Screen Clipping" id="378" name="Google Shape;378;p2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983" y="3727371"/>
            <a:ext cx="755213" cy="22540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79" name="Google Shape;379;p2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626721" y="3727373"/>
            <a:ext cx="734324" cy="2254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80" name="Google Shape;380;p2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448422" y="3727373"/>
            <a:ext cx="753918" cy="22540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  <p:pic>
        <p:nvPicPr>
          <p:cNvPr descr="Screen Clipping" id="381" name="Google Shape;381;p2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146522" y="3727372"/>
            <a:ext cx="750052" cy="22540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82" name="Google Shape;382;p2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3293793" y="3738023"/>
            <a:ext cx="752500" cy="22613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83" name="Google Shape;383;p24"/>
          <p:cNvPicPr preferRelativeResize="0"/>
          <p:nvPr/>
        </p:nvPicPr>
        <p:blipFill rotWithShape="1">
          <a:blip r:embed="rId17">
            <a:alphaModFix/>
          </a:blip>
          <a:srcRect b="0" l="1807" r="0" t="0"/>
          <a:stretch/>
        </p:blipFill>
        <p:spPr>
          <a:xfrm>
            <a:off x="4980601" y="3746728"/>
            <a:ext cx="754273" cy="22540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84" name="Google Shape;384;p2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5768564" y="3727371"/>
            <a:ext cx="765372" cy="22540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85" name="Google Shape;385;p24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6594917" y="3727371"/>
            <a:ext cx="795083" cy="22540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86" name="Google Shape;386;p24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7440029" y="3716719"/>
            <a:ext cx="777378" cy="2246664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4"/>
          <p:cNvSpPr txBox="1"/>
          <p:nvPr/>
        </p:nvSpPr>
        <p:spPr>
          <a:xfrm>
            <a:off x="7408495" y="728085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77</a:t>
            </a:r>
            <a:endParaRPr/>
          </a:p>
        </p:txBody>
      </p:sp>
      <p:sp>
        <p:nvSpPr>
          <p:cNvPr id="388" name="Google Shape;388;p24"/>
          <p:cNvSpPr txBox="1"/>
          <p:nvPr/>
        </p:nvSpPr>
        <p:spPr>
          <a:xfrm>
            <a:off x="20497" y="3346058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82</a:t>
            </a:r>
            <a:endParaRPr/>
          </a:p>
        </p:txBody>
      </p:sp>
      <p:sp>
        <p:nvSpPr>
          <p:cNvPr id="389" name="Google Shape;389;p24"/>
          <p:cNvSpPr txBox="1"/>
          <p:nvPr/>
        </p:nvSpPr>
        <p:spPr>
          <a:xfrm>
            <a:off x="833490" y="3346058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88</a:t>
            </a:r>
            <a:endParaRPr/>
          </a:p>
        </p:txBody>
      </p:sp>
      <p:sp>
        <p:nvSpPr>
          <p:cNvPr id="390" name="Google Shape;390;p24"/>
          <p:cNvSpPr txBox="1"/>
          <p:nvPr/>
        </p:nvSpPr>
        <p:spPr>
          <a:xfrm>
            <a:off x="1628779" y="3346055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91</a:t>
            </a:r>
            <a:endParaRPr/>
          </a:p>
        </p:txBody>
      </p:sp>
      <p:sp>
        <p:nvSpPr>
          <p:cNvPr id="391" name="Google Shape;391;p24"/>
          <p:cNvSpPr txBox="1"/>
          <p:nvPr/>
        </p:nvSpPr>
        <p:spPr>
          <a:xfrm>
            <a:off x="2456148" y="3346056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94</a:t>
            </a:r>
            <a:endParaRPr/>
          </a:p>
        </p:txBody>
      </p:sp>
      <p:sp>
        <p:nvSpPr>
          <p:cNvPr id="392" name="Google Shape;392;p24"/>
          <p:cNvSpPr txBox="1"/>
          <p:nvPr/>
        </p:nvSpPr>
        <p:spPr>
          <a:xfrm>
            <a:off x="3292831" y="3346055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97</a:t>
            </a:r>
            <a:endParaRPr/>
          </a:p>
        </p:txBody>
      </p:sp>
      <p:sp>
        <p:nvSpPr>
          <p:cNvPr id="393" name="Google Shape;393;p24"/>
          <p:cNvSpPr txBox="1"/>
          <p:nvPr/>
        </p:nvSpPr>
        <p:spPr>
          <a:xfrm>
            <a:off x="4164075" y="3343024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103</a:t>
            </a:r>
            <a:endParaRPr/>
          </a:p>
        </p:txBody>
      </p:sp>
      <p:sp>
        <p:nvSpPr>
          <p:cNvPr id="394" name="Google Shape;394;p24"/>
          <p:cNvSpPr txBox="1"/>
          <p:nvPr/>
        </p:nvSpPr>
        <p:spPr>
          <a:xfrm>
            <a:off x="4990863" y="3347140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105</a:t>
            </a:r>
            <a:endParaRPr/>
          </a:p>
        </p:txBody>
      </p:sp>
      <p:sp>
        <p:nvSpPr>
          <p:cNvPr id="395" name="Google Shape;395;p24"/>
          <p:cNvSpPr txBox="1"/>
          <p:nvPr/>
        </p:nvSpPr>
        <p:spPr>
          <a:xfrm>
            <a:off x="5792573" y="3343022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118</a:t>
            </a:r>
            <a:endParaRPr/>
          </a:p>
        </p:txBody>
      </p:sp>
      <p:sp>
        <p:nvSpPr>
          <p:cNvPr id="396" name="Google Shape;396;p24"/>
          <p:cNvSpPr txBox="1"/>
          <p:nvPr/>
        </p:nvSpPr>
        <p:spPr>
          <a:xfrm>
            <a:off x="6607363" y="3347610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133</a:t>
            </a:r>
            <a:endParaRPr/>
          </a:p>
        </p:txBody>
      </p:sp>
      <p:sp>
        <p:nvSpPr>
          <p:cNvPr id="397" name="Google Shape;397;p24"/>
          <p:cNvSpPr txBox="1"/>
          <p:nvPr/>
        </p:nvSpPr>
        <p:spPr>
          <a:xfrm>
            <a:off x="7442734" y="3339990"/>
            <a:ext cx="7206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146</a:t>
            </a:r>
            <a:endParaRPr/>
          </a:p>
        </p:txBody>
      </p:sp>
      <p:pic>
        <p:nvPicPr>
          <p:cNvPr descr="Screen Clipping" id="398" name="Google Shape;398;p24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805087" y="3727373"/>
            <a:ext cx="755153" cy="22613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399" name="Google Shape;399;p24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7414224" y="1139101"/>
            <a:ext cx="735977" cy="22613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400" name="Google Shape;400;p24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8293345" y="797351"/>
            <a:ext cx="850655" cy="522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401" name="Google Shape;401;p24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-678052" y="1692821"/>
            <a:ext cx="2741208" cy="1173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251" y="1156977"/>
            <a:ext cx="9048750" cy="565547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5"/>
          <p:cNvSpPr txBox="1"/>
          <p:nvPr>
            <p:ph type="title"/>
          </p:nvPr>
        </p:nvSpPr>
        <p:spPr>
          <a:xfrm>
            <a:off x="-13672" y="429456"/>
            <a:ext cx="7365228" cy="7275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/>
              <a:t>Temporal Growth Models by Pedigree</a:t>
            </a:r>
            <a:endParaRPr/>
          </a:p>
        </p:txBody>
      </p:sp>
      <p:grpSp>
        <p:nvGrpSpPr>
          <p:cNvPr id="408" name="Google Shape;408;p25"/>
          <p:cNvGrpSpPr/>
          <p:nvPr/>
        </p:nvGrpSpPr>
        <p:grpSpPr>
          <a:xfrm>
            <a:off x="554810" y="1563448"/>
            <a:ext cx="1290420" cy="617273"/>
            <a:chOff x="633920" y="1018594"/>
            <a:chExt cx="5038995" cy="2410406"/>
          </a:xfrm>
        </p:grpSpPr>
        <p:pic>
          <p:nvPicPr>
            <p:cNvPr descr="Image result for tuffwing uav mapper" id="409" name="Google Shape;409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3920" y="1018594"/>
              <a:ext cx="5038995" cy="24104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25"/>
            <p:cNvSpPr/>
            <p:nvPr/>
          </p:nvSpPr>
          <p:spPr>
            <a:xfrm>
              <a:off x="1517515" y="1018594"/>
              <a:ext cx="3151762" cy="498921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411" name="Google Shape;411;p25"/>
            <p:cNvSpPr/>
            <p:nvPr/>
          </p:nvSpPr>
          <p:spPr>
            <a:xfrm>
              <a:off x="1994170" y="1517515"/>
              <a:ext cx="2295728" cy="243191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Image result for phantom 3 transparent" id="412" name="Google Shape;41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61722" y="1521032"/>
            <a:ext cx="1115808" cy="795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Clipping" id="417" name="Google Shape;41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5834" y="2756639"/>
            <a:ext cx="5068166" cy="2676739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6"/>
          <p:cNvSpPr txBox="1"/>
          <p:nvPr>
            <p:ph idx="4294967295" type="title"/>
          </p:nvPr>
        </p:nvSpPr>
        <p:spPr>
          <a:xfrm>
            <a:off x="1" y="1172766"/>
            <a:ext cx="8746331" cy="72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</a:t>
            </a:r>
            <a:endParaRPr/>
          </a:p>
        </p:txBody>
      </p:sp>
      <p:pic>
        <p:nvPicPr>
          <p:cNvPr descr="Screen Clipping" id="419" name="Google Shape;419;p26"/>
          <p:cNvPicPr preferRelativeResize="0"/>
          <p:nvPr/>
        </p:nvPicPr>
        <p:blipFill rotWithShape="1">
          <a:blip r:embed="rId4">
            <a:alphaModFix/>
          </a:blip>
          <a:srcRect b="0" l="0" r="0" t="9867"/>
          <a:stretch/>
        </p:blipFill>
        <p:spPr>
          <a:xfrm>
            <a:off x="14598" y="1505492"/>
            <a:ext cx="4144396" cy="14473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420" name="Google Shape;42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58994" y="9140"/>
            <a:ext cx="4901847" cy="24667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Clipping" id="421" name="Google Shape;421;p26"/>
          <p:cNvPicPr preferRelativeResize="0"/>
          <p:nvPr/>
        </p:nvPicPr>
        <p:blipFill rotWithShape="1">
          <a:blip r:embed="rId6">
            <a:alphaModFix/>
          </a:blip>
          <a:srcRect b="0" l="0" r="18270" t="0"/>
          <a:stretch/>
        </p:blipFill>
        <p:spPr>
          <a:xfrm>
            <a:off x="79772" y="3392074"/>
            <a:ext cx="4293394" cy="3478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2660" t="0"/>
          <a:stretch/>
        </p:blipFill>
        <p:spPr>
          <a:xfrm>
            <a:off x="1129713" y="1848682"/>
            <a:ext cx="7501542" cy="5009318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27"/>
          <p:cNvSpPr txBox="1"/>
          <p:nvPr>
            <p:ph type="title"/>
          </p:nvPr>
        </p:nvSpPr>
        <p:spPr>
          <a:xfrm>
            <a:off x="982" y="250625"/>
            <a:ext cx="7811832" cy="7275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sng"/>
              <a:t>Variance Components </a:t>
            </a:r>
            <a:br>
              <a:rPr b="1" lang="en-US" u="sng"/>
            </a:br>
            <a:r>
              <a:rPr b="1" lang="en-US" u="sng"/>
              <a:t>and Repeatability</a:t>
            </a:r>
            <a:endParaRPr/>
          </a:p>
        </p:txBody>
      </p:sp>
      <p:sp>
        <p:nvSpPr>
          <p:cNvPr id="428" name="Google Shape;428;p27"/>
          <p:cNvSpPr/>
          <p:nvPr/>
        </p:nvSpPr>
        <p:spPr>
          <a:xfrm>
            <a:off x="1563480" y="3016507"/>
            <a:ext cx="4686836" cy="344854"/>
          </a:xfrm>
          <a:prstGeom prst="rect">
            <a:avLst/>
          </a:prstGeom>
          <a:solidFill>
            <a:schemeClr val="dk2"/>
          </a:solidFill>
          <a:ln cap="flat" cmpd="sng" w="15875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29" name="Google Shape;429;p27"/>
          <p:cNvSpPr/>
          <p:nvPr/>
        </p:nvSpPr>
        <p:spPr>
          <a:xfrm>
            <a:off x="1549191" y="4535744"/>
            <a:ext cx="4701125" cy="346864"/>
          </a:xfrm>
          <a:prstGeom prst="rect">
            <a:avLst/>
          </a:prstGeom>
          <a:solidFill>
            <a:schemeClr val="dk2"/>
          </a:solidFill>
          <a:ln cap="flat" cmpd="sng" w="15875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30" name="Google Shape;430;p27"/>
          <p:cNvSpPr/>
          <p:nvPr/>
        </p:nvSpPr>
        <p:spPr>
          <a:xfrm>
            <a:off x="1558716" y="6056991"/>
            <a:ext cx="4677311" cy="339133"/>
          </a:xfrm>
          <a:prstGeom prst="rect">
            <a:avLst/>
          </a:prstGeom>
          <a:solidFill>
            <a:schemeClr val="dk2"/>
          </a:solidFill>
          <a:ln cap="flat" cmpd="sng" w="15875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431" name="Google Shape;431;p27"/>
          <p:cNvGrpSpPr/>
          <p:nvPr/>
        </p:nvGrpSpPr>
        <p:grpSpPr>
          <a:xfrm>
            <a:off x="1900240" y="1041115"/>
            <a:ext cx="1620629" cy="775229"/>
            <a:chOff x="633920" y="1018594"/>
            <a:chExt cx="5038995" cy="2410406"/>
          </a:xfrm>
        </p:grpSpPr>
        <p:pic>
          <p:nvPicPr>
            <p:cNvPr descr="Image result for tuffwing uav mapper" id="432" name="Google Shape;43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3920" y="1018594"/>
              <a:ext cx="5038995" cy="24104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27"/>
            <p:cNvSpPr/>
            <p:nvPr/>
          </p:nvSpPr>
          <p:spPr>
            <a:xfrm>
              <a:off x="1517515" y="1018594"/>
              <a:ext cx="3151762" cy="498921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434" name="Google Shape;434;p27"/>
            <p:cNvSpPr/>
            <p:nvPr/>
          </p:nvSpPr>
          <p:spPr>
            <a:xfrm>
              <a:off x="1994170" y="1517515"/>
              <a:ext cx="2295728" cy="243191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pic>
        <p:nvPicPr>
          <p:cNvPr descr="Image result for phantom 3 transparent" id="435" name="Google Shape;43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83001" y="1038483"/>
            <a:ext cx="1259771" cy="898271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7"/>
          <p:cNvSpPr/>
          <p:nvPr/>
        </p:nvSpPr>
        <p:spPr>
          <a:xfrm>
            <a:off x="7027691" y="1936754"/>
            <a:ext cx="353568" cy="353568"/>
          </a:xfrm>
          <a:prstGeom prst="rect">
            <a:avLst/>
          </a:prstGeom>
          <a:solidFill>
            <a:schemeClr val="dk1"/>
          </a:solidFill>
          <a:ln cap="flat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37" name="Google Shape;437;p27"/>
          <p:cNvSpPr txBox="1"/>
          <p:nvPr/>
        </p:nvSpPr>
        <p:spPr>
          <a:xfrm>
            <a:off x="7381258" y="1651873"/>
            <a:ext cx="1683763" cy="120757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7574" l="-3259" r="0" t="-302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ndara"/>
                <a:ea typeface="Candara"/>
                <a:cs typeface="Candara"/>
                <a:sym typeface="Candara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8"/>
          <p:cNvSpPr/>
          <p:nvPr/>
        </p:nvSpPr>
        <p:spPr>
          <a:xfrm>
            <a:off x="450838" y="1190581"/>
            <a:ext cx="3305440" cy="89505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ndara"/>
                <a:ea typeface="Candara"/>
                <a:cs typeface="Candara"/>
                <a:sym typeface="Candara"/>
              </a:rPr>
              <a:t> </a:t>
            </a:r>
            <a:endParaRPr/>
          </a:p>
        </p:txBody>
      </p:sp>
      <p:pic>
        <p:nvPicPr>
          <p:cNvPr id="443" name="Google Shape;44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0141" y="3204821"/>
            <a:ext cx="3287754" cy="3489362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28"/>
          <p:cNvSpPr/>
          <p:nvPr/>
        </p:nvSpPr>
        <p:spPr>
          <a:xfrm>
            <a:off x="344209" y="6361902"/>
            <a:ext cx="5143500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https://stat.ethz.ch/R-manual/R-devel/library/stats/html/SSlogis.html</a:t>
            </a:r>
            <a:endParaRPr/>
          </a:p>
        </p:txBody>
      </p:sp>
      <p:sp>
        <p:nvSpPr>
          <p:cNvPr id="445" name="Google Shape;445;p28"/>
          <p:cNvSpPr/>
          <p:nvPr/>
        </p:nvSpPr>
        <p:spPr>
          <a:xfrm>
            <a:off x="450838" y="2309768"/>
            <a:ext cx="342705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•"/>
            </a:pPr>
            <a:r>
              <a:rPr i="1"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aseline="-25000"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= Inflection Point,</a:t>
            </a:r>
            <a:endParaRPr/>
          </a:p>
          <a:p>
            <a:pPr indent="-12700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•"/>
            </a:pPr>
            <a:r>
              <a:rPr i="1"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= Asymptote</a:t>
            </a:r>
            <a:endParaRPr/>
          </a:p>
          <a:p>
            <a:pPr indent="-12700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•"/>
            </a:pPr>
            <a:r>
              <a:rPr i="1"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= Growth Rate</a:t>
            </a:r>
            <a:endParaRPr/>
          </a:p>
        </p:txBody>
      </p:sp>
      <p:sp>
        <p:nvSpPr>
          <p:cNvPr id="446" name="Google Shape;446;p28"/>
          <p:cNvSpPr/>
          <p:nvPr/>
        </p:nvSpPr>
        <p:spPr>
          <a:xfrm>
            <a:off x="3906034" y="848890"/>
            <a:ext cx="3915211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Verhulst (1838)</a:t>
            </a:r>
            <a:endParaRPr b="1" sz="105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47" name="Google Shape;447;p28"/>
          <p:cNvSpPr txBox="1"/>
          <p:nvPr>
            <p:ph type="title"/>
          </p:nvPr>
        </p:nvSpPr>
        <p:spPr>
          <a:xfrm>
            <a:off x="-65455" y="196409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sng">
                <a:solidFill>
                  <a:srgbClr val="500000"/>
                </a:solidFill>
              </a:rPr>
              <a:t>Nonlinear Logistic Function</a:t>
            </a:r>
            <a:endParaRPr/>
          </a:p>
        </p:txBody>
      </p:sp>
      <p:pic>
        <p:nvPicPr>
          <p:cNvPr id="448" name="Google Shape;448;p28"/>
          <p:cNvPicPr preferRelativeResize="0"/>
          <p:nvPr/>
        </p:nvPicPr>
        <p:blipFill rotWithShape="1">
          <a:blip r:embed="rId5">
            <a:alphaModFix/>
          </a:blip>
          <a:srcRect b="0" l="0" r="28874" t="0"/>
          <a:stretch/>
        </p:blipFill>
        <p:spPr>
          <a:xfrm>
            <a:off x="4667186" y="1279387"/>
            <a:ext cx="4476814" cy="419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8"/>
          <p:cNvPicPr preferRelativeResize="0"/>
          <p:nvPr/>
        </p:nvPicPr>
        <p:blipFill rotWithShape="1">
          <a:blip r:embed="rId5">
            <a:alphaModFix/>
          </a:blip>
          <a:srcRect b="49389" l="74911" r="2686" t="19689"/>
          <a:stretch/>
        </p:blipFill>
        <p:spPr>
          <a:xfrm>
            <a:off x="5165154" y="5515597"/>
            <a:ext cx="1299847" cy="1196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8"/>
          <p:cNvPicPr preferRelativeResize="0"/>
          <p:nvPr/>
        </p:nvPicPr>
        <p:blipFill rotWithShape="1">
          <a:blip r:embed="rId5">
            <a:alphaModFix/>
          </a:blip>
          <a:srcRect b="14040" l="75058" r="2539" t="55039"/>
          <a:stretch/>
        </p:blipFill>
        <p:spPr>
          <a:xfrm>
            <a:off x="5974735" y="6259969"/>
            <a:ext cx="1299847" cy="1196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29"/>
          <p:cNvPicPr preferRelativeResize="0"/>
          <p:nvPr/>
        </p:nvPicPr>
        <p:blipFill rotWithShape="1">
          <a:blip r:embed="rId3">
            <a:alphaModFix/>
          </a:blip>
          <a:srcRect b="11153" l="11495" r="10124" t="10591"/>
          <a:stretch/>
        </p:blipFill>
        <p:spPr>
          <a:xfrm>
            <a:off x="3025211" y="0"/>
            <a:ext cx="6188447" cy="617860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6" name="Google Shape;456;p29"/>
          <p:cNvGraphicFramePr/>
          <p:nvPr/>
        </p:nvGraphicFramePr>
        <p:xfrm>
          <a:off x="1" y="4869057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{B68806D2-342C-457F-8EEA-77E3920A5042}</a:tableStyleId>
              </a:tblPr>
              <a:tblGrid>
                <a:gridCol w="1399850"/>
                <a:gridCol w="758200"/>
                <a:gridCol w="758200"/>
                <a:gridCol w="758200"/>
                <a:gridCol w="758200"/>
                <a:gridCol w="758200"/>
                <a:gridCol w="701200"/>
              </a:tblGrid>
              <a:tr h="370275"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solidFill>
                      <a:srgbClr val="5F191A"/>
                    </a:solidFill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Tuffwing UAV Mapper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solidFill>
                      <a:srgbClr val="5F191A"/>
                    </a:solidFill>
                  </a:tcPr>
                </a:tc>
                <a:tc hMerge="1"/>
                <a:tc hMerge="1"/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DJI Phantom 3 Pro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solidFill>
                      <a:srgbClr val="5F191A"/>
                    </a:solidFill>
                  </a:tcPr>
                </a:tc>
                <a:tc hMerge="1"/>
                <a:tc hMerge="1"/>
              </a:tr>
              <a:tr h="205750"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DG2F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G2FE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G2LA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DG2F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G2FE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G2LA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</a:tr>
              <a:tr h="2361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Plant Height</a:t>
                      </a:r>
                      <a:endParaRPr/>
                    </a:p>
                  </a:txBody>
                  <a:tcPr marT="0" marB="0" marR="51425" marL="51425" anchor="b">
                    <a:solidFill>
                      <a:srgbClr val="5F191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0.28**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0.25***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0.23***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0.28**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0.25***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0.23***</a:t>
                      </a:r>
                      <a:endParaRPr/>
                    </a:p>
                  </a:txBody>
                  <a:tcPr marT="0" marB="0" marR="51425" marL="51425" anchor="b"/>
                </a:tc>
              </a:tr>
              <a:tr h="2057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UAS Flight Date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solidFill>
                      <a:srgbClr val="5F191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0.45***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0.42***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0.43***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0.41***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0.36***</a:t>
                      </a:r>
                      <a:endParaRPr/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0.47***</a:t>
                      </a:r>
                      <a:endParaRPr/>
                    </a:p>
                  </a:txBody>
                  <a:tcPr marT="0" marB="0" marR="51425" marL="51425" anchor="b"/>
                </a:tc>
              </a:tr>
              <a:tr h="2352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Asymptote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solidFill>
                      <a:srgbClr val="5F191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0.44***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0.42***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0.42***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0.44***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0.38***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0.45***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</a:tr>
              <a:tr h="2057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Growth Rate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solidFill>
                      <a:srgbClr val="5F191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-0.46***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-0.42***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-0.34***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-0.30***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-0.13***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-0.13**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</a:tr>
              <a:tr h="2057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Inflection Point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solidFill>
                      <a:srgbClr val="5F191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0.46***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0.42***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0.18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0.42***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0.36***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0.15*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/>
                </a:tc>
              </a:tr>
            </a:tbl>
          </a:graphicData>
        </a:graphic>
      </p:graphicFrame>
      <p:cxnSp>
        <p:nvCxnSpPr>
          <p:cNvPr id="457" name="Google Shape;457;p29"/>
          <p:cNvCxnSpPr/>
          <p:nvPr/>
        </p:nvCxnSpPr>
        <p:spPr>
          <a:xfrm>
            <a:off x="1017395" y="-25623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8" name="Google Shape;458;p29"/>
          <p:cNvSpPr txBox="1"/>
          <p:nvPr>
            <p:ph type="title"/>
          </p:nvPr>
        </p:nvSpPr>
        <p:spPr>
          <a:xfrm>
            <a:off x="-215780" y="637301"/>
            <a:ext cx="3659735" cy="7275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sng"/>
              <a:t>Grain Yield Correlation</a:t>
            </a:r>
            <a:br>
              <a:rPr b="1" lang="en-US" u="sng"/>
            </a:br>
            <a:r>
              <a:rPr b="1" lang="en-US" u="sng"/>
              <a:t>and Prediction</a:t>
            </a:r>
            <a:endParaRPr/>
          </a:p>
        </p:txBody>
      </p:sp>
      <p:sp>
        <p:nvSpPr>
          <p:cNvPr id="459" name="Google Shape;459;p29"/>
          <p:cNvSpPr/>
          <p:nvPr/>
        </p:nvSpPr>
        <p:spPr>
          <a:xfrm>
            <a:off x="1" y="1877666"/>
            <a:ext cx="3572190" cy="27007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0969" lvl="0" marL="130969" marR="0" rtl="0" algn="l">
              <a:spcBef>
                <a:spcPts val="0"/>
              </a:spcBef>
              <a:spcAft>
                <a:spcPts val="0"/>
              </a:spcAft>
              <a:buClr>
                <a:srgbClr val="5F191A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  <a:t>~50-100%  improved grain yield correlation.</a:t>
            </a:r>
            <a:endParaRPr/>
          </a:p>
          <a:p>
            <a:pPr indent="-73819" lvl="0" marL="13096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5F191A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130969" lvl="0" marL="130969" marR="0" rtl="0" algn="l">
              <a:spcBef>
                <a:spcPts val="0"/>
              </a:spcBef>
              <a:spcAft>
                <a:spcPts val="0"/>
              </a:spcAft>
              <a:buClr>
                <a:srgbClr val="5F191A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  <a:t>~400%  improved prediction of grain </a:t>
            </a:r>
            <a:br>
              <a:rPr b="1" lang="en-US" sz="1500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b="1" lang="en-US" sz="1500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  <a:t>yield variance (R</a:t>
            </a:r>
            <a:r>
              <a:rPr b="1" baseline="30000" lang="en-US" sz="1500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  <a:t>2</a:t>
            </a:r>
            <a:r>
              <a:rPr b="1" lang="en-US" sz="1500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  <a:t>).</a:t>
            </a:r>
            <a:endParaRPr/>
          </a:p>
          <a:p>
            <a:pPr indent="-64294" lvl="0" marL="13096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t/>
            </a:r>
            <a:endParaRPr b="1" sz="1050">
              <a:solidFill>
                <a:srgbClr val="5F191A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130969" lvl="0" marL="130969" marR="0" rtl="0" algn="l">
              <a:spcBef>
                <a:spcPts val="0"/>
              </a:spcBef>
              <a:spcAft>
                <a:spcPts val="0"/>
              </a:spcAft>
              <a:buClr>
                <a:srgbClr val="5F191A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  <a:t>~50-150%  improved selection accuracy</a:t>
            </a:r>
            <a:endParaRPr/>
          </a:p>
          <a:p>
            <a:pPr indent="-130968" lvl="1" marL="588169" marR="0" rtl="0" algn="l">
              <a:spcBef>
                <a:spcPts val="0"/>
              </a:spcBef>
              <a:spcAft>
                <a:spcPts val="0"/>
              </a:spcAft>
              <a:buClr>
                <a:srgbClr val="5F191A"/>
              </a:buClr>
              <a:buSzPts val="1500"/>
              <a:buFont typeface="Arial"/>
              <a:buChar char="•"/>
            </a:pPr>
            <a:r>
              <a:rPr b="1" i="0" lang="en-US" sz="1500" u="none" cap="none" strike="noStrike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  <a:t>Top 10% yielding hybrids</a:t>
            </a:r>
            <a:endParaRPr/>
          </a:p>
          <a:p>
            <a:pPr indent="-35719" lvl="0" marL="13096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rgbClr val="5F191A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130969" lvl="0" marL="130969" marR="0" rtl="0" algn="l">
              <a:spcBef>
                <a:spcPts val="0"/>
              </a:spcBef>
              <a:spcAft>
                <a:spcPts val="0"/>
              </a:spcAft>
              <a:buClr>
                <a:srgbClr val="5F191A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  <a:t>Logistic parameters remove the necessity to capture the most informative flight date.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0"/>
          <p:cNvSpPr txBox="1"/>
          <p:nvPr>
            <p:ph idx="1" type="body"/>
          </p:nvPr>
        </p:nvSpPr>
        <p:spPr>
          <a:xfrm>
            <a:off x="218675" y="1184113"/>
            <a:ext cx="8726933" cy="5562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72"/>
              <a:buChar char="◉"/>
            </a:pPr>
            <a:r>
              <a:rPr lang="en-US" sz="2590"/>
              <a:t>Higher resolution imaging ≠ more informative data sets</a:t>
            </a:r>
            <a:endParaRPr/>
          </a:p>
          <a:p>
            <a:pPr indent="-116204" lvl="1" marL="483394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2220"/>
              <a:buNone/>
            </a:pPr>
            <a:r>
              <a:t/>
            </a:r>
            <a:endParaRPr sz="2220"/>
          </a:p>
          <a:p>
            <a:pPr indent="-257175" lvl="0" marL="257175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SzPts val="2072"/>
              <a:buChar char="◉"/>
            </a:pPr>
            <a:r>
              <a:rPr lang="en-US" sz="2590"/>
              <a:t>Nonlinear function eliminates the need to identify specific flight dates for prediction, creating a robust prediction model.</a:t>
            </a:r>
            <a:endParaRPr/>
          </a:p>
          <a:p>
            <a:pPr indent="-125603" lvl="0" marL="257175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SzPts val="2072"/>
              <a:buNone/>
            </a:pPr>
            <a:r>
              <a:t/>
            </a:r>
            <a:endParaRPr sz="2590"/>
          </a:p>
          <a:p>
            <a:pPr indent="-257175" lvl="0" marL="257175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SzPts val="2072"/>
              <a:buChar char="◉"/>
            </a:pPr>
            <a:r>
              <a:rPr lang="en-US" sz="2590"/>
              <a:t>Parameters of logistic function effectively summarized temporal UAS flight data while maintaining:</a:t>
            </a:r>
            <a:endParaRPr/>
          </a:p>
          <a:p>
            <a:pPr indent="-257175" lvl="1" marL="483394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2220"/>
              <a:buChar char="◉"/>
            </a:pPr>
            <a:r>
              <a:rPr lang="en-US" sz="2220"/>
              <a:t>Improved grain yield correlation</a:t>
            </a:r>
            <a:endParaRPr/>
          </a:p>
          <a:p>
            <a:pPr indent="-257175" lvl="1" marL="483394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2220"/>
              <a:buChar char="◉"/>
            </a:pPr>
            <a:r>
              <a:rPr lang="en-US" sz="2220"/>
              <a:t>Improved prediction of grain yield variance</a:t>
            </a:r>
            <a:endParaRPr/>
          </a:p>
          <a:p>
            <a:pPr indent="-257175" lvl="1" marL="483394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SzPts val="2220"/>
              <a:buChar char="◉"/>
            </a:pPr>
            <a:r>
              <a:rPr lang="en-US" sz="2220"/>
              <a:t>Improve relative rank precision and selection accuracy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SzPts val="2072"/>
              <a:buNone/>
            </a:pPr>
            <a:r>
              <a:t/>
            </a:r>
            <a:endParaRPr sz="2590"/>
          </a:p>
          <a:p>
            <a:pPr indent="-257175" lvl="0" marL="257175" rtl="0" algn="l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SzPts val="2072"/>
              <a:buChar char="◉"/>
            </a:pPr>
            <a:r>
              <a:rPr lang="en-US" sz="2590"/>
              <a:t>Quality UAS data provides opportunities to analyze growth patterns of crops in ways previous not possible.</a:t>
            </a:r>
            <a:endParaRPr/>
          </a:p>
          <a:p>
            <a:pPr indent="-172593" lvl="0" marL="257175" rtl="0" algn="l">
              <a:lnSpc>
                <a:spcPct val="90000"/>
              </a:lnSpc>
              <a:spcBef>
                <a:spcPts val="333"/>
              </a:spcBef>
              <a:spcAft>
                <a:spcPts val="0"/>
              </a:spcAft>
              <a:buSzPts val="1332"/>
              <a:buNone/>
            </a:pPr>
            <a:r>
              <a:t/>
            </a:r>
            <a:endParaRPr sz="1665"/>
          </a:p>
          <a:p>
            <a:pPr indent="-172593" lvl="0" marL="257175" rtl="0" algn="l">
              <a:lnSpc>
                <a:spcPct val="90000"/>
              </a:lnSpc>
              <a:spcBef>
                <a:spcPts val="333"/>
              </a:spcBef>
              <a:spcAft>
                <a:spcPts val="0"/>
              </a:spcAft>
              <a:buSzPts val="1332"/>
              <a:buNone/>
            </a:pPr>
            <a:r>
              <a:t/>
            </a:r>
            <a:endParaRPr sz="1665"/>
          </a:p>
          <a:p>
            <a:pPr indent="-172593" lvl="0" marL="257175" rtl="0" algn="l">
              <a:lnSpc>
                <a:spcPct val="90000"/>
              </a:lnSpc>
              <a:spcBef>
                <a:spcPts val="333"/>
              </a:spcBef>
              <a:spcAft>
                <a:spcPts val="0"/>
              </a:spcAft>
              <a:buSzPts val="1332"/>
              <a:buNone/>
            </a:pPr>
            <a:r>
              <a:t/>
            </a:r>
            <a:endParaRPr sz="1665"/>
          </a:p>
          <a:p>
            <a:pPr indent="-172593" lvl="0" marL="257175" rtl="0" algn="l">
              <a:lnSpc>
                <a:spcPct val="90000"/>
              </a:lnSpc>
              <a:spcBef>
                <a:spcPts val="333"/>
              </a:spcBef>
              <a:spcAft>
                <a:spcPts val="0"/>
              </a:spcAft>
              <a:buSzPts val="1332"/>
              <a:buNone/>
            </a:pPr>
            <a:r>
              <a:t/>
            </a:r>
            <a:endParaRPr sz="1665"/>
          </a:p>
        </p:txBody>
      </p:sp>
      <p:sp>
        <p:nvSpPr>
          <p:cNvPr id="465" name="Google Shape;465;p30"/>
          <p:cNvSpPr txBox="1"/>
          <p:nvPr>
            <p:ph type="title"/>
          </p:nvPr>
        </p:nvSpPr>
        <p:spPr>
          <a:xfrm>
            <a:off x="198391" y="281394"/>
            <a:ext cx="8747217" cy="970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 u="sng"/>
              <a:t>Closing Remarks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1"/>
          <p:cNvSpPr txBox="1"/>
          <p:nvPr/>
        </p:nvSpPr>
        <p:spPr>
          <a:xfrm>
            <a:off x="-941360" y="449664"/>
            <a:ext cx="717229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u="sng">
                <a:solidFill>
                  <a:srgbClr val="5F191A"/>
                </a:solidFill>
                <a:latin typeface="Candara"/>
                <a:ea typeface="Candara"/>
                <a:cs typeface="Candara"/>
                <a:sym typeface="Candara"/>
              </a:rPr>
              <a:t>Acknowledgements</a:t>
            </a:r>
            <a:endParaRPr b="1" sz="4400" u="sng">
              <a:solidFill>
                <a:srgbClr val="5F191A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descr="http://agrilifecdn.tamu.edu/communications/files/2012/08/TAMAgRES.png" id="472" name="Google Shape;47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4650" y="5372935"/>
            <a:ext cx="1511535" cy="58323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473" name="Google Shape;47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0607" y="5449268"/>
            <a:ext cx="1715468" cy="454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76805" y="5425017"/>
            <a:ext cx="946574" cy="50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11857" y="5461981"/>
            <a:ext cx="1615752" cy="481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wildcatmfg.net/images/logo.png" id="476" name="Google Shape;476;p31"/>
          <p:cNvPicPr preferRelativeResize="0"/>
          <p:nvPr/>
        </p:nvPicPr>
        <p:blipFill rotWithShape="1">
          <a:blip r:embed="rId7">
            <a:alphaModFix/>
          </a:blip>
          <a:srcRect b="10492" l="0" r="0" t="0"/>
          <a:stretch/>
        </p:blipFill>
        <p:spPr>
          <a:xfrm>
            <a:off x="161902" y="5488810"/>
            <a:ext cx="994418" cy="437683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  <p:pic>
        <p:nvPicPr>
          <p:cNvPr descr="Image result for texas A&amp;M corpus christi logo" id="477" name="Google Shape;477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736165" y="4887739"/>
            <a:ext cx="1365783" cy="498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2699" y="4903339"/>
            <a:ext cx="1789328" cy="5279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nifa.usda.gov/sites/default/files/resource/Powerpt_usda_nifa_horizontal_rgb_300.jpg" id="479" name="Google Shape;479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950346" y="4866173"/>
            <a:ext cx="2536637" cy="483485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1"/>
          <p:cNvSpPr/>
          <p:nvPr/>
        </p:nvSpPr>
        <p:spPr>
          <a:xfrm>
            <a:off x="164046" y="1326409"/>
            <a:ext cx="2235857" cy="32778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Murray group</a:t>
            </a:r>
            <a:b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Nathalia Cruzato</a:t>
            </a:r>
            <a:endParaRPr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Colby Ratcliff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Jacob Pekar</a:t>
            </a:r>
            <a:endParaRPr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David Rooney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Shakirah Nakasagga</a:t>
            </a:r>
            <a:endParaRPr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Holy Lane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Alper Adak</a:t>
            </a:r>
            <a:b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Yuan Yuan Chen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Fabian Echeverria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Nancy Wahl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Scott Wilde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Grant Richardson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Many past students and student workers!</a:t>
            </a:r>
            <a:endParaRPr/>
          </a:p>
        </p:txBody>
      </p:sp>
      <p:sp>
        <p:nvSpPr>
          <p:cNvPr id="481" name="Google Shape;481;p31"/>
          <p:cNvSpPr/>
          <p:nvPr/>
        </p:nvSpPr>
        <p:spPr>
          <a:xfrm>
            <a:off x="2358566" y="1400789"/>
            <a:ext cx="1679456" cy="2816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Lonesome Malambo</a:t>
            </a:r>
            <a:endParaRPr b="1"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Dale Cope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Alex Thomassson</a:t>
            </a:r>
            <a:endParaRPr b="1"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Cody Bagnall</a:t>
            </a:r>
            <a:endParaRPr b="1"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Ian Gates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Andrew Vree</a:t>
            </a:r>
            <a:endParaRPr b="1"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N. Ace Pugh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David Horne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Misty Vidrine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Many others!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2" name="Google Shape;482;p31"/>
          <p:cNvSpPr/>
          <p:nvPr/>
        </p:nvSpPr>
        <p:spPr>
          <a:xfrm>
            <a:off x="4497617" y="1364076"/>
            <a:ext cx="1887636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Corpus Team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Jinha Jung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Anjin Chang</a:t>
            </a:r>
            <a:endParaRPr/>
          </a:p>
        </p:txBody>
      </p:sp>
      <p:pic>
        <p:nvPicPr>
          <p:cNvPr descr="Texas Corn Producers Board logo" id="483" name="Google Shape;483;p3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75350" y="5233341"/>
            <a:ext cx="837722" cy="715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SDA, ARS logo" id="484" name="Google Shape;484;p3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357326" y="5546194"/>
            <a:ext cx="1136333" cy="397406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1"/>
          <p:cNvSpPr/>
          <p:nvPr/>
        </p:nvSpPr>
        <p:spPr>
          <a:xfrm>
            <a:off x="2084148" y="2020054"/>
            <a:ext cx="1814939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6" name="Google Shape;486;p31"/>
          <p:cNvSpPr/>
          <p:nvPr/>
        </p:nvSpPr>
        <p:spPr>
          <a:xfrm>
            <a:off x="2307245" y="1364076"/>
            <a:ext cx="221684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TAMUS UASAG Team</a:t>
            </a:r>
            <a:endParaRPr/>
          </a:p>
        </p:txBody>
      </p:sp>
      <p:sp>
        <p:nvSpPr>
          <p:cNvPr id="487" name="Google Shape;487;p31"/>
          <p:cNvSpPr/>
          <p:nvPr/>
        </p:nvSpPr>
        <p:spPr>
          <a:xfrm>
            <a:off x="4100281" y="2363999"/>
            <a:ext cx="213065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many collaborators across other projects not presented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8" name="Google Shape;488;p31"/>
          <p:cNvSpPr/>
          <p:nvPr/>
        </p:nvSpPr>
        <p:spPr>
          <a:xfrm>
            <a:off x="6102378" y="1366780"/>
            <a:ext cx="2659982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Committee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Seth Murray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Sorin Popescu</a:t>
            </a:r>
            <a:endParaRPr b="1"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Bill Rooney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Nithya Rajan</a:t>
            </a:r>
            <a:endParaRPr b="1"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9" name="Google Shape;489;p31"/>
          <p:cNvSpPr/>
          <p:nvPr/>
        </p:nvSpPr>
        <p:spPr>
          <a:xfrm>
            <a:off x="2307245" y="4023011"/>
            <a:ext cx="3805834" cy="507831"/>
          </a:xfrm>
          <a:prstGeom prst="rect">
            <a:avLst/>
          </a:prstGeom>
          <a:solidFill>
            <a:srgbClr val="F8F8F8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Texas A&amp;M College of Agriculture and Life Sciences</a:t>
            </a:r>
            <a:br>
              <a:rPr b="1" lang="en-US" sz="135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35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Tom Slick Senior Graduate Research Fellowship</a:t>
            </a:r>
            <a:endParaRPr sz="135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490" name="Google Shape;490;p3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357327" y="5099172"/>
            <a:ext cx="1357393" cy="350096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1"/>
          <p:cNvSpPr/>
          <p:nvPr/>
        </p:nvSpPr>
        <p:spPr>
          <a:xfrm>
            <a:off x="6365852" y="3421426"/>
            <a:ext cx="2835251" cy="1546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Funding: USDA-</a:t>
            </a:r>
            <a:r>
              <a:rPr b="1" lang="en-US"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NIFA-</a:t>
            </a:r>
            <a:r>
              <a:rPr b="1" lang="en-US" sz="135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AFRI Award No. 2017-67013-26185, USDA-NIFA Hatch funds, Texas A&amp;M AgriLife Research, the Texas Corn Producers Board, the Iowa Corn Promotion Board and the Eugene Butler Endowed Chair in Biotechnology</a:t>
            </a:r>
            <a:endParaRPr sz="135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246" y="85458"/>
            <a:ext cx="8246692" cy="5520513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32"/>
          <p:cNvSpPr txBox="1"/>
          <p:nvPr/>
        </p:nvSpPr>
        <p:spPr>
          <a:xfrm>
            <a:off x="611254" y="266574"/>
            <a:ext cx="813109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4472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Questions</a:t>
            </a:r>
            <a:r>
              <a:rPr lang="en-US" sz="4500">
                <a:solidFill>
                  <a:srgbClr val="4472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          </a:t>
            </a:r>
            <a:r>
              <a:rPr b="1"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Poster 201</a:t>
            </a:r>
            <a:endParaRPr b="1" sz="4500">
              <a:solidFill>
                <a:srgbClr val="4472C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8" name="Google Shape;498;p32"/>
          <p:cNvSpPr/>
          <p:nvPr/>
        </p:nvSpPr>
        <p:spPr>
          <a:xfrm>
            <a:off x="166126" y="6217226"/>
            <a:ext cx="4767652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https://github.com/andersst91/UAStools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griLif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