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88">
          <p15:clr>
            <a:srgbClr val="A4A3A4"/>
          </p15:clr>
        </p15:guide>
        <p15:guide id="2" pos="3848">
          <p15:clr>
            <a:srgbClr val="A4A3A4"/>
          </p15:clr>
        </p15:guide>
        <p15:guide id="3" orient="horz" pos="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88" orient="horz"/>
        <p:guide pos="3848"/>
        <p:guide pos="9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Small grains, soybeans, in the US, Australia and Europe</a:t>
            </a:r>
            <a:endParaRPr/>
          </a:p>
        </p:txBody>
      </p:sp>
      <p:sp>
        <p:nvSpPr>
          <p:cNvPr id="165" name="Google Shape;16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1524000" y="1888405"/>
            <a:ext cx="9144000" cy="16215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500"/>
              <a:buFont typeface="Calibri"/>
              <a:buNone/>
              <a:defRPr sz="45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"/>
          <p:cNvSpPr txBox="1"/>
          <p:nvPr/>
        </p:nvSpPr>
        <p:spPr>
          <a:xfrm>
            <a:off x="3901884" y="6285834"/>
            <a:ext cx="4388232" cy="5721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www.Genomes2Fields.org</a:t>
            </a:r>
            <a:endParaRPr/>
          </a:p>
        </p:txBody>
      </p:sp>
      <p:pic>
        <p:nvPicPr>
          <p:cNvPr id="23" name="Google Shape;2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90800" y="300535"/>
            <a:ext cx="7010400" cy="1451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838200" y="184785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Font typeface="Noto Sans Symbols"/>
              <a:buChar char="✧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Char char="✧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4324350" y="6356352"/>
            <a:ext cx="3543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387850" y="6356352"/>
            <a:ext cx="3397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Char char="✧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Char char="✧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Char char="✧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Char char="✧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0" name="Google Shape;40;p5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2" name="Google Shape;42;p5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1" type="ftr"/>
          </p:nvPr>
        </p:nvSpPr>
        <p:spPr>
          <a:xfrm>
            <a:off x="4368800" y="6356352"/>
            <a:ext cx="3441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4292600" y="6356352"/>
            <a:ext cx="355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Char char="✧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100"/>
              <a:buChar char="✧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Char char="✧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Char char="✧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4" name="Google Shape;54;p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4318000" y="6356352"/>
            <a:ext cx="34925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None/>
              <a:defRPr b="0" i="0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None/>
              <a:defRPr b="0" i="0" sz="15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None/>
              <a:defRPr b="0" i="0" sz="15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4368800" y="6356352"/>
            <a:ext cx="3505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  <a:defRPr b="1" i="0" sz="33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✧"/>
              <a:defRPr b="0" i="0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Font typeface="Noto Sans Symbols"/>
              <a:buChar char="✧"/>
              <a:defRPr b="0" i="0" sz="18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Char char="✧"/>
              <a:defRPr b="0" i="0" sz="15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 b="0" i="0" sz="135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 b="0" i="0" sz="135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78055" y="6308548"/>
            <a:ext cx="2402631" cy="41292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15.png"/><Relationship Id="rId6" Type="http://schemas.openxmlformats.org/officeDocument/2006/relationships/image" Target="../media/image18.jpg"/><Relationship Id="rId7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/>
          <p:nvPr>
            <p:ph type="ctrTitle"/>
          </p:nvPr>
        </p:nvSpPr>
        <p:spPr>
          <a:xfrm>
            <a:off x="1524000" y="2381959"/>
            <a:ext cx="9144000" cy="1794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lang="en-US" sz="4400"/>
              <a:t>G2F Mission and Outlook</a:t>
            </a:r>
            <a:br>
              <a:rPr lang="en-US" sz="4400"/>
            </a:br>
            <a:endParaRPr sz="4400"/>
          </a:p>
        </p:txBody>
      </p:sp>
      <p:sp>
        <p:nvSpPr>
          <p:cNvPr id="70" name="Google Shape;70;p9"/>
          <p:cNvSpPr txBox="1"/>
          <p:nvPr>
            <p:ph idx="1" type="subTitle"/>
          </p:nvPr>
        </p:nvSpPr>
        <p:spPr>
          <a:xfrm>
            <a:off x="1524000" y="3982335"/>
            <a:ext cx="9144000" cy="2161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400"/>
              <a:t>Natalia de Leon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University of Wisconsin, Madison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400"/>
              <a:t>Tucson, AZ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400"/>
              <a:t>February 6</a:t>
            </a:r>
            <a:r>
              <a:rPr b="1" baseline="30000" lang="en-US" sz="2400"/>
              <a:t>th</a:t>
            </a:r>
            <a:r>
              <a:rPr b="1" lang="en-US" sz="2400"/>
              <a:t>,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0625" y="1468971"/>
            <a:ext cx="7289800" cy="38989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0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Plant Improvement Has Been a Successful Endeavor</a:t>
            </a:r>
            <a:endParaRPr/>
          </a:p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2366962" y="4906568"/>
            <a:ext cx="7477125" cy="12940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Wisconsin corn grain yield and rate of gain yield increase for three periods. Data derived from USDA – Statistics Services (1866-2005) http://corn.agronomy.wisc.edu/WCM/W177.aspx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700088" y="-105933"/>
            <a:ext cx="10653712" cy="1648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600"/>
              <a:buFont typeface="Calibri"/>
              <a:buNone/>
            </a:pPr>
            <a:r>
              <a:rPr lang="en-US" sz="3600"/>
              <a:t>NCGA National Corn Yield Contest: </a:t>
            </a:r>
            <a:br>
              <a:rPr lang="en-US"/>
            </a:br>
            <a:r>
              <a:rPr lang="en-US" sz="2400"/>
              <a:t>http://www.ncga.com/for-farmers/national-corn-yield-contest :</a:t>
            </a:r>
            <a:endParaRPr/>
          </a:p>
        </p:txBody>
      </p:sp>
      <p:sp>
        <p:nvSpPr>
          <p:cNvPr id="83" name="Google Shape;83;p11"/>
          <p:cNvSpPr/>
          <p:nvPr/>
        </p:nvSpPr>
        <p:spPr>
          <a:xfrm>
            <a:off x="4277532" y="6108401"/>
            <a:ext cx="3642102" cy="7341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1"/>
          <p:cNvSpPr/>
          <p:nvPr/>
        </p:nvSpPr>
        <p:spPr>
          <a:xfrm>
            <a:off x="700088" y="1323898"/>
            <a:ext cx="11491912" cy="5518604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400"/>
              <a:buFont typeface="Noto Sans Symbols"/>
              <a:buChar char="❖"/>
            </a:pPr>
            <a:r>
              <a:rPr b="0" i="0" lang="en-US" sz="2400" u="none" cap="none" strike="noStrik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2017 (USDA) average corn yield nationally: 176.6 bushels/acre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400"/>
              <a:buFont typeface="Noto Sans Symbols"/>
              <a:buChar char="❖"/>
            </a:pPr>
            <a:r>
              <a:rPr b="0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NGCA Corn Contest had 5 entries above 400 bushels/acre in 2017 (1 in 2018)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400"/>
              <a:buFont typeface="Noto Sans Symbols"/>
              <a:buChar char="❖"/>
            </a:pPr>
            <a:r>
              <a:rPr b="0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2017 no till/strip till, irrigated winner harvest 542 bushels/acre in 2017 (Charles City, VA)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400"/>
              <a:buFont typeface="Noto Sans Symbols"/>
              <a:buChar char="❖"/>
            </a:pPr>
            <a:r>
              <a:rPr b="0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Recommendations: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100"/>
              <a:buFont typeface="Noto Sans Symbols"/>
              <a:buChar char="❖"/>
            </a:pPr>
            <a:r>
              <a:rPr b="0" i="0" lang="en-US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“Be best friend with your crop”, “walk your field”, ”farmers are great observers”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100"/>
              <a:buFont typeface="Noto Sans Symbols"/>
              <a:buChar char="❖"/>
            </a:pPr>
            <a:r>
              <a:rPr b="0" i="0" lang="en-US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plant when conditions are appropriate and use appropriate seed spacing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100"/>
              <a:buFont typeface="Noto Sans Symbols"/>
              <a:buChar char="❖"/>
            </a:pPr>
            <a:r>
              <a:rPr b="0" i="0" lang="en-US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plants need to germinate between 4 to 12 hours from its neighbor plant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100"/>
              <a:buFont typeface="Noto Sans Symbols"/>
              <a:buChar char="❖"/>
            </a:pPr>
            <a:r>
              <a:rPr b="0" i="0" lang="en-US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constant plant and soil sampling to monitor status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100"/>
              <a:buFont typeface="Noto Sans Symbols"/>
              <a:buChar char="❖"/>
            </a:pPr>
            <a:r>
              <a:rPr b="0" i="0" lang="en-US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winner corn was harvested at 19% moisture with ear leaf still green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400"/>
              <a:buFont typeface="Noto Sans Symbols"/>
              <a:buChar char="❖"/>
            </a:pPr>
            <a:r>
              <a:rPr b="0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What resources, tools, processes can help increase efficiency of breeding outcome for specific conditions/situations?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type="title"/>
          </p:nvPr>
        </p:nvSpPr>
        <p:spPr>
          <a:xfrm>
            <a:off x="700088" y="-105933"/>
            <a:ext cx="10653712" cy="1648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600"/>
              <a:buFont typeface="Calibri"/>
              <a:buNone/>
            </a:pPr>
            <a:r>
              <a:rPr lang="en-US" sz="3600"/>
              <a:t>Increasing Granularity and/or Efficiency in the System</a:t>
            </a:r>
            <a:r>
              <a:rPr lang="en-US" sz="2400"/>
              <a:t>:</a:t>
            </a:r>
            <a:endParaRPr/>
          </a:p>
        </p:txBody>
      </p:sp>
      <p:sp>
        <p:nvSpPr>
          <p:cNvPr id="90" name="Google Shape;90;p12"/>
          <p:cNvSpPr/>
          <p:nvPr/>
        </p:nvSpPr>
        <p:spPr>
          <a:xfrm>
            <a:off x="4277532" y="6108401"/>
            <a:ext cx="3642102" cy="7341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2"/>
          <p:cNvSpPr txBox="1"/>
          <p:nvPr/>
        </p:nvSpPr>
        <p:spPr>
          <a:xfrm>
            <a:off x="1743072" y="1112163"/>
            <a:ext cx="9587881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       =       G       +     E       +       G x E</a:t>
            </a:r>
            <a:endParaRPr/>
          </a:p>
        </p:txBody>
      </p:sp>
      <p:sp>
        <p:nvSpPr>
          <p:cNvPr id="92" name="Google Shape;92;p12"/>
          <p:cNvSpPr txBox="1"/>
          <p:nvPr/>
        </p:nvSpPr>
        <p:spPr>
          <a:xfrm>
            <a:off x="1322066" y="2456218"/>
            <a:ext cx="1669431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E.g.: Yield</a:t>
            </a:r>
            <a:endParaRPr/>
          </a:p>
        </p:txBody>
      </p:sp>
      <p:pic>
        <p:nvPicPr>
          <p:cNvPr id="93" name="Google Shape;9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507" y="2972016"/>
            <a:ext cx="629719" cy="128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3810" y="2972016"/>
            <a:ext cx="545465" cy="136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98553" y="3168911"/>
            <a:ext cx="1177174" cy="920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5005" y="3139425"/>
            <a:ext cx="558800" cy="94520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2"/>
          <p:cNvSpPr txBox="1"/>
          <p:nvPr/>
        </p:nvSpPr>
        <p:spPr>
          <a:xfrm>
            <a:off x="911508" y="3427361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98" name="Google Shape;98;p12"/>
          <p:cNvSpPr txBox="1"/>
          <p:nvPr/>
        </p:nvSpPr>
        <p:spPr>
          <a:xfrm>
            <a:off x="1764004" y="3422593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99" name="Google Shape;99;p12"/>
          <p:cNvSpPr txBox="1"/>
          <p:nvPr/>
        </p:nvSpPr>
        <p:spPr>
          <a:xfrm>
            <a:off x="3230865" y="3417828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100" name="Google Shape;100;p12"/>
          <p:cNvSpPr/>
          <p:nvPr/>
        </p:nvSpPr>
        <p:spPr>
          <a:xfrm>
            <a:off x="1812793" y="1828798"/>
            <a:ext cx="273175" cy="50386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4E0B2"/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2"/>
          <p:cNvSpPr/>
          <p:nvPr/>
        </p:nvSpPr>
        <p:spPr>
          <a:xfrm>
            <a:off x="4532839" y="1825090"/>
            <a:ext cx="314520" cy="2761198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4E0B2"/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2"/>
          <p:cNvSpPr txBox="1"/>
          <p:nvPr/>
        </p:nvSpPr>
        <p:spPr>
          <a:xfrm>
            <a:off x="4036779" y="4796638"/>
            <a:ext cx="130664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DNA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RNA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PROTEIN</a:t>
            </a:r>
            <a:endParaRPr/>
          </a:p>
        </p:txBody>
      </p:sp>
      <p:cxnSp>
        <p:nvCxnSpPr>
          <p:cNvPr id="103" name="Google Shape;103;p12"/>
          <p:cNvCxnSpPr/>
          <p:nvPr/>
        </p:nvCxnSpPr>
        <p:spPr>
          <a:xfrm>
            <a:off x="4675811" y="5178677"/>
            <a:ext cx="0" cy="427397"/>
          </a:xfrm>
          <a:prstGeom prst="straightConnector1">
            <a:avLst/>
          </a:prstGeom>
          <a:noFill/>
          <a:ln cap="flat" cmpd="sng" w="38100">
            <a:solidFill>
              <a:srgbClr val="385623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4" name="Google Shape;104;p12"/>
          <p:cNvCxnSpPr/>
          <p:nvPr/>
        </p:nvCxnSpPr>
        <p:spPr>
          <a:xfrm>
            <a:off x="4685331" y="5902584"/>
            <a:ext cx="0" cy="427397"/>
          </a:xfrm>
          <a:prstGeom prst="straightConnector1">
            <a:avLst/>
          </a:prstGeom>
          <a:noFill/>
          <a:ln cap="flat" cmpd="sng" w="38100">
            <a:solidFill>
              <a:srgbClr val="385623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5" name="Google Shape;105;p12"/>
          <p:cNvSpPr/>
          <p:nvPr/>
        </p:nvSpPr>
        <p:spPr>
          <a:xfrm>
            <a:off x="228600" y="2456218"/>
            <a:ext cx="4048932" cy="2030057"/>
          </a:xfrm>
          <a:prstGeom prst="rect">
            <a:avLst/>
          </a:prstGeom>
          <a:noFill/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2"/>
          <p:cNvSpPr/>
          <p:nvPr/>
        </p:nvSpPr>
        <p:spPr>
          <a:xfrm>
            <a:off x="3956463" y="4753548"/>
            <a:ext cx="1544225" cy="2030057"/>
          </a:xfrm>
          <a:prstGeom prst="rect">
            <a:avLst/>
          </a:prstGeom>
          <a:noFill/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9676855" y="4892714"/>
            <a:ext cx="26050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Environment</a:t>
            </a:r>
            <a:endParaRPr/>
          </a:p>
        </p:txBody>
      </p:sp>
      <p:pic>
        <p:nvPicPr>
          <p:cNvPr id="108" name="Google Shape;108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07411" y="5262267"/>
            <a:ext cx="1320472" cy="839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31029" y="5250094"/>
            <a:ext cx="1685220" cy="90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2"/>
          <p:cNvSpPr txBox="1"/>
          <p:nvPr/>
        </p:nvSpPr>
        <p:spPr>
          <a:xfrm>
            <a:off x="11167811" y="6078958"/>
            <a:ext cx="175768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Wyffels.com</a:t>
            </a:r>
            <a:endParaRPr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/>
          <p:cNvSpPr txBox="1"/>
          <p:nvPr/>
        </p:nvSpPr>
        <p:spPr>
          <a:xfrm>
            <a:off x="8836572" y="6121417"/>
            <a:ext cx="175768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archive.is/lg8Ce</a:t>
            </a:r>
            <a:endParaRPr/>
          </a:p>
        </p:txBody>
      </p:sp>
      <p:sp>
        <p:nvSpPr>
          <p:cNvPr id="112" name="Google Shape;112;p12"/>
          <p:cNvSpPr txBox="1"/>
          <p:nvPr/>
        </p:nvSpPr>
        <p:spPr>
          <a:xfrm rot="-5400000">
            <a:off x="7563853" y="3683786"/>
            <a:ext cx="2114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Phenotype</a:t>
            </a:r>
            <a:endParaRPr/>
          </a:p>
        </p:txBody>
      </p:sp>
      <p:sp>
        <p:nvSpPr>
          <p:cNvPr id="113" name="Google Shape;113;p12"/>
          <p:cNvSpPr txBox="1"/>
          <p:nvPr/>
        </p:nvSpPr>
        <p:spPr>
          <a:xfrm>
            <a:off x="11191079" y="2522024"/>
            <a:ext cx="185737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Cultivar A</a:t>
            </a:r>
            <a:endParaRPr/>
          </a:p>
        </p:txBody>
      </p:sp>
      <p:sp>
        <p:nvSpPr>
          <p:cNvPr id="114" name="Google Shape;114;p12"/>
          <p:cNvSpPr txBox="1"/>
          <p:nvPr/>
        </p:nvSpPr>
        <p:spPr>
          <a:xfrm>
            <a:off x="11191079" y="3693559"/>
            <a:ext cx="185737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Cultivar B</a:t>
            </a:r>
            <a:endParaRPr/>
          </a:p>
        </p:txBody>
      </p:sp>
      <p:grpSp>
        <p:nvGrpSpPr>
          <p:cNvPr id="115" name="Google Shape;115;p12"/>
          <p:cNvGrpSpPr/>
          <p:nvPr/>
        </p:nvGrpSpPr>
        <p:grpSpPr>
          <a:xfrm>
            <a:off x="8884618" y="2797190"/>
            <a:ext cx="3027341" cy="2201854"/>
            <a:chOff x="7198686" y="1882775"/>
            <a:chExt cx="5172075" cy="2814638"/>
          </a:xfrm>
        </p:grpSpPr>
        <p:cxnSp>
          <p:nvCxnSpPr>
            <p:cNvPr id="116" name="Google Shape;116;p12"/>
            <p:cNvCxnSpPr/>
            <p:nvPr/>
          </p:nvCxnSpPr>
          <p:spPr>
            <a:xfrm>
              <a:off x="7198686" y="1882775"/>
              <a:ext cx="0" cy="257175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7" name="Google Shape;117;p12"/>
            <p:cNvCxnSpPr/>
            <p:nvPr/>
          </p:nvCxnSpPr>
          <p:spPr>
            <a:xfrm>
              <a:off x="7198686" y="4454525"/>
              <a:ext cx="5172075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8" name="Google Shape;118;p12"/>
            <p:cNvCxnSpPr/>
            <p:nvPr/>
          </p:nvCxnSpPr>
          <p:spPr>
            <a:xfrm>
              <a:off x="8213099" y="4240213"/>
              <a:ext cx="0" cy="457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9" name="Google Shape;119;p12"/>
            <p:cNvCxnSpPr/>
            <p:nvPr/>
          </p:nvCxnSpPr>
          <p:spPr>
            <a:xfrm>
              <a:off x="11594474" y="4221163"/>
              <a:ext cx="0" cy="457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0" name="Google Shape;120;p12"/>
            <p:cNvCxnSpPr/>
            <p:nvPr/>
          </p:nvCxnSpPr>
          <p:spPr>
            <a:xfrm flipH="1">
              <a:off x="8194764" y="2039938"/>
              <a:ext cx="3275887" cy="1550774"/>
            </a:xfrm>
            <a:prstGeom prst="straightConnector1">
              <a:avLst/>
            </a:prstGeom>
            <a:noFill/>
            <a:ln cap="flat" cmpd="sng" w="50800">
              <a:solidFill>
                <a:srgbClr val="38562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1" name="Google Shape;121;p12"/>
            <p:cNvCxnSpPr/>
            <p:nvPr/>
          </p:nvCxnSpPr>
          <p:spPr>
            <a:xfrm rot="10800000">
              <a:off x="8084511" y="2211388"/>
              <a:ext cx="3386139" cy="1414462"/>
            </a:xfrm>
            <a:prstGeom prst="straightConnector1">
              <a:avLst/>
            </a:prstGeom>
            <a:noFill/>
            <a:ln cap="flat" cmpd="sng" w="508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2" name="Google Shape;122;p12"/>
            <p:cNvSpPr/>
            <p:nvPr/>
          </p:nvSpPr>
          <p:spPr>
            <a:xfrm>
              <a:off x="11337298" y="1918493"/>
              <a:ext cx="257176" cy="223839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385623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2"/>
            <p:cNvSpPr/>
            <p:nvPr/>
          </p:nvSpPr>
          <p:spPr>
            <a:xfrm>
              <a:off x="11373967" y="3522558"/>
              <a:ext cx="220507" cy="206584"/>
            </a:xfrm>
            <a:prstGeom prst="ellipse">
              <a:avLst/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2"/>
            <p:cNvSpPr/>
            <p:nvPr/>
          </p:nvSpPr>
          <p:spPr>
            <a:xfrm>
              <a:off x="8049112" y="3478793"/>
              <a:ext cx="257176" cy="223839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385623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7957193" y="2093916"/>
              <a:ext cx="220507" cy="206584"/>
            </a:xfrm>
            <a:prstGeom prst="ellipse">
              <a:avLst/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12"/>
          <p:cNvSpPr txBox="1"/>
          <p:nvPr/>
        </p:nvSpPr>
        <p:spPr>
          <a:xfrm>
            <a:off x="9780156" y="2591408"/>
            <a:ext cx="194575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Virus susceptible, rust resistant</a:t>
            </a:r>
            <a:endParaRPr/>
          </a:p>
        </p:txBody>
      </p:sp>
      <p:sp>
        <p:nvSpPr>
          <p:cNvPr id="127" name="Google Shape;127;p12"/>
          <p:cNvSpPr txBox="1"/>
          <p:nvPr/>
        </p:nvSpPr>
        <p:spPr>
          <a:xfrm>
            <a:off x="9691936" y="4097734"/>
            <a:ext cx="194575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Rust susceptible, virus resistant</a:t>
            </a:r>
            <a:endParaRPr/>
          </a:p>
        </p:txBody>
      </p:sp>
      <p:sp>
        <p:nvSpPr>
          <p:cNvPr id="128" name="Google Shape;128;p12"/>
          <p:cNvSpPr/>
          <p:nvPr/>
        </p:nvSpPr>
        <p:spPr>
          <a:xfrm>
            <a:off x="6956960" y="1820324"/>
            <a:ext cx="337269" cy="187323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4E0B2"/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2"/>
          <p:cNvSpPr/>
          <p:nvPr/>
        </p:nvSpPr>
        <p:spPr>
          <a:xfrm>
            <a:off x="10137661" y="1824033"/>
            <a:ext cx="273175" cy="50386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4E0B2"/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2"/>
          <p:cNvSpPr/>
          <p:nvPr/>
        </p:nvSpPr>
        <p:spPr>
          <a:xfrm>
            <a:off x="8419971" y="2421319"/>
            <a:ext cx="3710565" cy="3977097"/>
          </a:xfrm>
          <a:prstGeom prst="rect">
            <a:avLst/>
          </a:prstGeom>
          <a:noFill/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2"/>
          <p:cNvSpPr/>
          <p:nvPr/>
        </p:nvSpPr>
        <p:spPr>
          <a:xfrm>
            <a:off x="6084723" y="3851984"/>
            <a:ext cx="2114513" cy="2963150"/>
          </a:xfrm>
          <a:prstGeom prst="rect">
            <a:avLst/>
          </a:prstGeom>
          <a:noFill/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2"/>
          <p:cNvSpPr txBox="1"/>
          <p:nvPr/>
        </p:nvSpPr>
        <p:spPr>
          <a:xfrm>
            <a:off x="6086459" y="3974634"/>
            <a:ext cx="2144561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WEATHER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SOIL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MICROBES, ETC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/>
          <p:nvPr>
            <p:ph type="title"/>
          </p:nvPr>
        </p:nvSpPr>
        <p:spPr>
          <a:xfrm>
            <a:off x="838200" y="-10593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Aspirational Objectives:</a:t>
            </a:r>
            <a:endParaRPr/>
          </a:p>
        </p:txBody>
      </p:sp>
      <p:sp>
        <p:nvSpPr>
          <p:cNvPr id="138" name="Google Shape;138;p13"/>
          <p:cNvSpPr/>
          <p:nvPr/>
        </p:nvSpPr>
        <p:spPr>
          <a:xfrm>
            <a:off x="4277532" y="6108401"/>
            <a:ext cx="3642102" cy="7341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845684" y="795261"/>
            <a:ext cx="10755763" cy="58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Leverage the National Plant Genome Initiative investment in genome data with new phenotyping tools to deliver new products to farmers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Desired Outcomes: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300"/>
              <a:buFont typeface="Noto Sans Symbols"/>
              <a:buChar char="❖"/>
            </a:pPr>
            <a:r>
              <a:rPr b="0" i="0" lang="en-US" sz="23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Identify phenes and genes that control variation for plant performance in diverse environments (“GxE” Project)</a:t>
            </a:r>
            <a:endParaRPr/>
          </a:p>
          <a:p>
            <a:pPr indent="-171450" lvl="2" marL="8572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000"/>
              <a:buFont typeface="Noto Sans Symbols"/>
              <a:buChar char="❖"/>
            </a:pPr>
            <a:r>
              <a:rPr b="0" i="0" lang="en-US" sz="20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Develop and identify new sources of genetic variation</a:t>
            </a:r>
            <a:endParaRPr b="0" i="0" sz="2300" u="none" cap="none" strike="noStrike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300"/>
              <a:buFont typeface="Noto Sans Symbols"/>
              <a:buChar char="❖"/>
            </a:pPr>
            <a:r>
              <a:rPr b="0" i="0" lang="en-US" sz="23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Improve our ability to predict plant performance to enhance agronomic production, accelerate plant breeding, and support business and policy interests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300"/>
              <a:buFont typeface="Noto Sans Symbols"/>
              <a:buChar char="❖"/>
            </a:pPr>
            <a:r>
              <a:rPr b="0" i="0" lang="en-US" sz="23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Enhance and organize the broader research community </a:t>
            </a:r>
            <a:endParaRPr/>
          </a:p>
          <a:p>
            <a:pPr indent="-171450" lvl="2" marL="8572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000"/>
              <a:buFont typeface="Noto Sans Symbols"/>
              <a:buChar char="❖"/>
            </a:pPr>
            <a:r>
              <a:rPr b="0" i="0" lang="en-US" sz="20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Integrated and annotated public data sets</a:t>
            </a:r>
            <a:endParaRPr/>
          </a:p>
          <a:p>
            <a:pPr indent="-171450" lvl="2" marL="8572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000"/>
              <a:buFont typeface="Noto Sans Symbols"/>
              <a:buChar char="❖"/>
            </a:pPr>
            <a:r>
              <a:rPr b="0" i="0" lang="en-US" sz="20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Development of data management resources</a:t>
            </a:r>
            <a:endParaRPr/>
          </a:p>
          <a:p>
            <a:pPr indent="-171450" lvl="2" marL="8572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000"/>
              <a:buFont typeface="Noto Sans Symbols"/>
              <a:buChar char="❖"/>
            </a:pPr>
            <a:r>
              <a:rPr b="0" i="0" lang="en-US" sz="20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Facilitate synergies and interactions within the community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/>
          <p:nvPr/>
        </p:nvSpPr>
        <p:spPr>
          <a:xfrm>
            <a:off x="4277532" y="6108401"/>
            <a:ext cx="3642102" cy="7341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1730757" y="4457990"/>
            <a:ext cx="3761678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Model per se allelic effects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Prediction of breeding crosses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Prediction of “ideal” inbreds</a:t>
            </a:r>
            <a:endParaRPr b="0" i="0" sz="18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Hybrid Prediction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Traits of focus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GxE</a:t>
            </a:r>
            <a:endParaRPr sz="1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Integrating phenotyping, etc.</a:t>
            </a: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6232807" y="4522699"/>
            <a:ext cx="431101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Determine how to characterize alleles in the context of Core Inbred Pool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Genetic context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Recombination/resolution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Managed biotic and abiotic stress targets</a:t>
            </a:r>
            <a:endParaRPr/>
          </a:p>
        </p:txBody>
      </p:sp>
      <p:sp>
        <p:nvSpPr>
          <p:cNvPr id="147" name="Google Shape;147;p14"/>
          <p:cNvSpPr txBox="1"/>
          <p:nvPr>
            <p:ph type="title"/>
          </p:nvPr>
        </p:nvSpPr>
        <p:spPr>
          <a:xfrm>
            <a:off x="643467" y="117083"/>
            <a:ext cx="11006665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Genetic Modelling and Allele Characterization (NA Context):</a:t>
            </a:r>
            <a:endParaRPr/>
          </a:p>
        </p:txBody>
      </p:sp>
      <p:sp>
        <p:nvSpPr>
          <p:cNvPr id="148" name="Google Shape;148;p14"/>
          <p:cNvSpPr txBox="1"/>
          <p:nvPr/>
        </p:nvSpPr>
        <p:spPr>
          <a:xfrm>
            <a:off x="2352260" y="1007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t/>
            </a:r>
            <a:endParaRPr b="1" sz="33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2830929" y="1450261"/>
            <a:ext cx="196932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Core Inbred pool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ex-PVP and public breeding inbreds</a:t>
            </a: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4"/>
          <p:cNvSpPr txBox="1"/>
          <p:nvPr/>
        </p:nvSpPr>
        <p:spPr>
          <a:xfrm>
            <a:off x="1949661" y="2434509"/>
            <a:ext cx="14875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Stiff Stalk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Calibri"/>
              <a:buChar char="-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ex-PVP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Calibri"/>
              <a:buChar char="-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Public</a:t>
            </a:r>
            <a:endParaRPr/>
          </a:p>
        </p:txBody>
      </p:sp>
      <p:sp>
        <p:nvSpPr>
          <p:cNvPr id="151" name="Google Shape;151;p14"/>
          <p:cNvSpPr txBox="1"/>
          <p:nvPr/>
        </p:nvSpPr>
        <p:spPr>
          <a:xfrm>
            <a:off x="4089887" y="2434509"/>
            <a:ext cx="162670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Non-Stiff Stalk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Calibri"/>
              <a:buChar char="-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ex-PVP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Calibri"/>
              <a:buChar char="-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Public</a:t>
            </a:r>
            <a:endParaRPr/>
          </a:p>
        </p:txBody>
      </p:sp>
      <p:sp>
        <p:nvSpPr>
          <p:cNvPr id="152" name="Google Shape;152;p14"/>
          <p:cNvSpPr txBox="1"/>
          <p:nvPr/>
        </p:nvSpPr>
        <p:spPr>
          <a:xfrm>
            <a:off x="3031369" y="3357839"/>
            <a:ext cx="14875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Iodent</a:t>
            </a:r>
            <a:endParaRPr sz="1800" u="sng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Calibri"/>
              <a:buChar char="-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ex-PVP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Calibri"/>
              <a:buChar char="-"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Public</a:t>
            </a: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1628295" y="1268322"/>
            <a:ext cx="4293704" cy="3082582"/>
          </a:xfrm>
          <a:prstGeom prst="ellipse">
            <a:avLst/>
          </a:prstGeom>
          <a:noFill/>
          <a:ln cap="flat" cmpd="sng" w="57150">
            <a:solidFill>
              <a:srgbClr val="DC973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4"/>
          <p:cNvSpPr txBox="1"/>
          <p:nvPr/>
        </p:nvSpPr>
        <p:spPr>
          <a:xfrm>
            <a:off x="6554576" y="1469558"/>
            <a:ext cx="3650166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New Allele Sources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GEM selects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Particular lines from cooperators (yield component traits)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Donations from industry screening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Other sources</a:t>
            </a: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6250117" y="1268322"/>
            <a:ext cx="4293704" cy="3082582"/>
          </a:xfrm>
          <a:prstGeom prst="ellipse">
            <a:avLst/>
          </a:prstGeom>
          <a:noFill/>
          <a:ln cap="flat" cmpd="sng" w="57150">
            <a:solidFill>
              <a:srgbClr val="DC973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"/>
          <p:cNvSpPr txBox="1"/>
          <p:nvPr>
            <p:ph type="title"/>
          </p:nvPr>
        </p:nvSpPr>
        <p:spPr>
          <a:xfrm>
            <a:off x="700088" y="0"/>
            <a:ext cx="91440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400"/>
              <a:buFont typeface="Calibri"/>
              <a:buNone/>
            </a:pPr>
            <a:r>
              <a:rPr lang="en-US" sz="3400"/>
              <a:t>Germplasm Resources:</a:t>
            </a:r>
            <a:endParaRPr/>
          </a:p>
        </p:txBody>
      </p:sp>
      <p:sp>
        <p:nvSpPr>
          <p:cNvPr id="161" name="Google Shape;161;p15"/>
          <p:cNvSpPr txBox="1"/>
          <p:nvPr>
            <p:ph idx="1" type="body"/>
          </p:nvPr>
        </p:nvSpPr>
        <p:spPr>
          <a:xfrm>
            <a:off x="700088" y="846633"/>
            <a:ext cx="10587037" cy="528323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511E"/>
              </a:buClr>
              <a:buSzPts val="2800"/>
              <a:buFont typeface="Noto Sans Symbols"/>
              <a:buChar char="✧"/>
            </a:pPr>
            <a:r>
              <a:rPr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Molecular information allows us to determine what is different but not necessarily what is useful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800"/>
              <a:buFont typeface="Noto Sans Symbols"/>
              <a:buChar char="✧"/>
            </a:pPr>
            <a:r>
              <a:rPr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Can we characterize available alleles well enough to determine the value of exotic alleles or specific allelic combinations for productivity?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800"/>
              <a:buFont typeface="Noto Sans Symbols"/>
              <a:buChar char="✧"/>
            </a:pPr>
            <a:r>
              <a:rPr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Longer term: Develop a germplasm generation infrastructure that provides useful resources to the community over time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/>
          <p:nvPr>
            <p:ph type="title"/>
          </p:nvPr>
        </p:nvSpPr>
        <p:spPr>
          <a:xfrm>
            <a:off x="961074" y="0"/>
            <a:ext cx="86516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Evaluation Across Environments:</a:t>
            </a:r>
            <a:endParaRPr/>
          </a:p>
        </p:txBody>
      </p:sp>
      <p:sp>
        <p:nvSpPr>
          <p:cNvPr id="168" name="Google Shape;168;p16"/>
          <p:cNvSpPr/>
          <p:nvPr/>
        </p:nvSpPr>
        <p:spPr>
          <a:xfrm>
            <a:off x="4475018" y="6068291"/>
            <a:ext cx="3338946" cy="789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6"/>
          <p:cNvSpPr txBox="1"/>
          <p:nvPr>
            <p:ph idx="1" type="body"/>
          </p:nvPr>
        </p:nvSpPr>
        <p:spPr>
          <a:xfrm>
            <a:off x="961074" y="1105645"/>
            <a:ext cx="10366833" cy="4997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Yield (as example of a complex trait) is improved in relation to a target population of environments (TPE) or set of conditions for which cultivars are selected for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Multi-environment trials (MET) provide relevant information for identifying and estimating GXE patterns and mechanisms to manage it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Managed environments can help isolate and identify the effect of specific stresses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High Intensity Phenotyping Sites (HIPS): sites where specific tools, conditions or processes are used on a smaller (common set of materials) to assess utility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/>
          <p:nvPr/>
        </p:nvSpPr>
        <p:spPr>
          <a:xfrm>
            <a:off x="4475018" y="6068291"/>
            <a:ext cx="3338946" cy="789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620" y="917262"/>
            <a:ext cx="4005072" cy="274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3620" y="3951978"/>
            <a:ext cx="4005072" cy="274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5101" y="917261"/>
            <a:ext cx="4005072" cy="274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05101" y="3966266"/>
            <a:ext cx="4003139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7"/>
          <p:cNvSpPr txBox="1"/>
          <p:nvPr/>
        </p:nvSpPr>
        <p:spPr>
          <a:xfrm>
            <a:off x="1026832" y="517766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endParaRPr/>
          </a:p>
        </p:txBody>
      </p:sp>
      <p:sp>
        <p:nvSpPr>
          <p:cNvPr id="180" name="Google Shape;180;p17"/>
          <p:cNvSpPr txBox="1"/>
          <p:nvPr/>
        </p:nvSpPr>
        <p:spPr>
          <a:xfrm>
            <a:off x="1059332" y="3594732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7280003" y="512998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7312503" y="3589964"/>
            <a:ext cx="7040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  <a:endParaRPr/>
          </a:p>
        </p:txBody>
      </p:sp>
      <p:sp>
        <p:nvSpPr>
          <p:cNvPr id="183" name="Google Shape;183;p17"/>
          <p:cNvSpPr txBox="1"/>
          <p:nvPr>
            <p:ph type="title"/>
          </p:nvPr>
        </p:nvSpPr>
        <p:spPr>
          <a:xfrm>
            <a:off x="4203552" y="-112653"/>
            <a:ext cx="342847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G2F G X E Project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 txBox="1"/>
          <p:nvPr>
            <p:ph type="title"/>
          </p:nvPr>
        </p:nvSpPr>
        <p:spPr>
          <a:xfrm>
            <a:off x="440939" y="318449"/>
            <a:ext cx="10994212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400"/>
              <a:buFont typeface="Calibri"/>
              <a:buNone/>
            </a:pPr>
            <a:r>
              <a:rPr lang="en-US" sz="3400"/>
              <a:t>Predicting Genotypes vs Predicting Environments:</a:t>
            </a:r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4375002" y="5996865"/>
            <a:ext cx="3338946" cy="789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NL\G2F\TEST14\DRAFT\Figures\SM.CV1.tiff" id="190" name="Google Shape;190;p18"/>
          <p:cNvPicPr preferRelativeResize="0"/>
          <p:nvPr/>
        </p:nvPicPr>
        <p:blipFill/>
        <p:spPr>
          <a:xfrm>
            <a:off x="100875" y="2105970"/>
            <a:ext cx="594360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descr="C:\UNL\G2F\TEST14\DRAFT\Figures\SM.CV0.tiff" id="191" name="Google Shape;191;p18"/>
          <p:cNvPicPr preferRelativeResize="0"/>
          <p:nvPr/>
        </p:nvPicPr>
        <p:blipFill/>
        <p:spPr>
          <a:xfrm>
            <a:off x="6148384" y="2105970"/>
            <a:ext cx="594360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92" name="Google Shape;192;p18"/>
          <p:cNvSpPr txBox="1"/>
          <p:nvPr/>
        </p:nvSpPr>
        <p:spPr>
          <a:xfrm>
            <a:off x="787804" y="1838536"/>
            <a:ext cx="4427174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Unknown Genotypes in Known Environments</a:t>
            </a:r>
            <a:endParaRPr/>
          </a:p>
        </p:txBody>
      </p:sp>
      <p:sp>
        <p:nvSpPr>
          <p:cNvPr id="193" name="Google Shape;193;p18"/>
          <p:cNvSpPr txBox="1"/>
          <p:nvPr/>
        </p:nvSpPr>
        <p:spPr>
          <a:xfrm>
            <a:off x="9009057" y="1838536"/>
            <a:ext cx="55656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CV0</a:t>
            </a:r>
            <a:endParaRPr/>
          </a:p>
        </p:txBody>
      </p:sp>
      <p:cxnSp>
        <p:nvCxnSpPr>
          <p:cNvPr id="194" name="Google Shape;194;p18"/>
          <p:cNvCxnSpPr/>
          <p:nvPr/>
        </p:nvCxnSpPr>
        <p:spPr>
          <a:xfrm>
            <a:off x="585788" y="4614858"/>
            <a:ext cx="5100637" cy="0"/>
          </a:xfrm>
          <a:prstGeom prst="straightConnector1">
            <a:avLst/>
          </a:prstGeom>
          <a:noFill/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5" name="Google Shape;195;p18"/>
          <p:cNvCxnSpPr/>
          <p:nvPr/>
        </p:nvCxnSpPr>
        <p:spPr>
          <a:xfrm>
            <a:off x="6596086" y="3924287"/>
            <a:ext cx="5100637" cy="0"/>
          </a:xfrm>
          <a:prstGeom prst="straightConnector1">
            <a:avLst/>
          </a:prstGeom>
          <a:noFill/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6" name="Google Shape;196;p18"/>
          <p:cNvSpPr txBox="1"/>
          <p:nvPr/>
        </p:nvSpPr>
        <p:spPr>
          <a:xfrm>
            <a:off x="7007977" y="1759222"/>
            <a:ext cx="4427174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Known Genotypes in Unknown Environments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/>
          <p:nvPr>
            <p:ph type="title"/>
          </p:nvPr>
        </p:nvSpPr>
        <p:spPr>
          <a:xfrm>
            <a:off x="828000" y="-21907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Dissection of Environments:</a:t>
            </a:r>
            <a:endParaRPr/>
          </a:p>
        </p:txBody>
      </p:sp>
      <p:sp>
        <p:nvSpPr>
          <p:cNvPr id="202" name="Google Shape;202;p19"/>
          <p:cNvSpPr txBox="1"/>
          <p:nvPr>
            <p:ph idx="1" type="body"/>
          </p:nvPr>
        </p:nvSpPr>
        <p:spPr>
          <a:xfrm>
            <a:off x="828000" y="89060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✧"/>
            </a:pPr>
            <a:r>
              <a:rPr lang="en-US"/>
              <a:t> Important features: water, light, temperature and nutrients</a:t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789706" y="2826328"/>
            <a:ext cx="886691" cy="775854"/>
          </a:xfrm>
          <a:prstGeom prst="rect">
            <a:avLst/>
          </a:prstGeom>
          <a:solidFill>
            <a:srgbClr val="A8D08C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1717959" y="2826323"/>
            <a:ext cx="886691" cy="775854"/>
          </a:xfrm>
          <a:prstGeom prst="rect">
            <a:avLst/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1717950" y="3657602"/>
            <a:ext cx="886691" cy="775854"/>
          </a:xfrm>
          <a:prstGeom prst="rect">
            <a:avLst/>
          </a:prstGeom>
          <a:solidFill>
            <a:srgbClr val="A8D08C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789693" y="3657597"/>
            <a:ext cx="886691" cy="775854"/>
          </a:xfrm>
          <a:prstGeom prst="rect">
            <a:avLst/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 txBox="1"/>
          <p:nvPr/>
        </p:nvSpPr>
        <p:spPr>
          <a:xfrm>
            <a:off x="473030" y="4668535"/>
            <a:ext cx="25175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Controlled environments</a:t>
            </a:r>
            <a:endParaRPr/>
          </a:p>
        </p:txBody>
      </p:sp>
      <p:pic>
        <p:nvPicPr>
          <p:cNvPr id="208" name="Google Shape;2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6426" y="1671505"/>
            <a:ext cx="3828303" cy="23740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19"/>
          <p:cNvGrpSpPr/>
          <p:nvPr/>
        </p:nvGrpSpPr>
        <p:grpSpPr>
          <a:xfrm>
            <a:off x="4225452" y="4014395"/>
            <a:ext cx="2568742" cy="1963278"/>
            <a:chOff x="4006516" y="1690689"/>
            <a:chExt cx="5137484" cy="3926556"/>
          </a:xfrm>
        </p:grpSpPr>
        <p:pic>
          <p:nvPicPr>
            <p:cNvPr id="210" name="Google Shape;210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06516" y="1690689"/>
              <a:ext cx="5137484" cy="3138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19"/>
            <p:cNvSpPr txBox="1"/>
            <p:nvPr/>
          </p:nvSpPr>
          <p:spPr>
            <a:xfrm>
              <a:off x="4006516" y="4940137"/>
              <a:ext cx="3124702" cy="677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E4E79"/>
                  </a:solidFill>
                  <a:latin typeface="Calibri"/>
                  <a:ea typeface="Calibri"/>
                  <a:cs typeface="Calibri"/>
                  <a:sym typeface="Calibri"/>
                </a:rPr>
                <a:t>Spalding, U Wisc</a:t>
              </a:r>
              <a:endParaRPr/>
            </a:p>
          </p:txBody>
        </p:sp>
      </p:grpSp>
      <p:pic>
        <p:nvPicPr>
          <p:cNvPr id="212" name="Google Shape;21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7089" y="4180681"/>
            <a:ext cx="3375660" cy="2564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7871" y="1775064"/>
            <a:ext cx="2152650" cy="16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9"/>
          <p:cNvSpPr txBox="1"/>
          <p:nvPr/>
        </p:nvSpPr>
        <p:spPr>
          <a:xfrm>
            <a:off x="3133787" y="1416559"/>
            <a:ext cx="112210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TerraSentia</a:t>
            </a:r>
            <a:endParaRPr sz="16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39421" y="1920999"/>
            <a:ext cx="2254250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9"/>
          <p:cNvSpPr txBox="1"/>
          <p:nvPr/>
        </p:nvSpPr>
        <p:spPr>
          <a:xfrm>
            <a:off x="5413527" y="1573574"/>
            <a:ext cx="17947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Schnable, Tang, ISU</a:t>
            </a:r>
            <a:endParaRPr/>
          </a:p>
        </p:txBody>
      </p:sp>
      <p:sp>
        <p:nvSpPr>
          <p:cNvPr id="217" name="Google Shape;217;p19"/>
          <p:cNvSpPr/>
          <p:nvPr/>
        </p:nvSpPr>
        <p:spPr>
          <a:xfrm>
            <a:off x="2757056" y="3421504"/>
            <a:ext cx="5367792" cy="57850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7CAAC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 txBox="1"/>
          <p:nvPr>
            <p:ph type="title"/>
          </p:nvPr>
        </p:nvSpPr>
        <p:spPr>
          <a:xfrm>
            <a:off x="716280" y="280074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sz="4000"/>
              <a:t>Final Remarks:</a:t>
            </a:r>
            <a:endParaRPr/>
          </a:p>
        </p:txBody>
      </p:sp>
      <p:sp>
        <p:nvSpPr>
          <p:cNvPr id="223" name="Google Shape;223;p20"/>
          <p:cNvSpPr/>
          <p:nvPr/>
        </p:nvSpPr>
        <p:spPr>
          <a:xfrm>
            <a:off x="4475018" y="6068291"/>
            <a:ext cx="3338946" cy="7897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0"/>
          <p:cNvSpPr/>
          <p:nvPr/>
        </p:nvSpPr>
        <p:spPr>
          <a:xfrm>
            <a:off x="578490" y="904902"/>
            <a:ext cx="11494447" cy="5268812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Public sector is benefiting from infrastructures such G2F that allow the development, deployment and testing of new technologies that enhance genetic evaluation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Advances in technologies allow increased level of granularity that further our understanding of context and interactions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Big challenge is to appropriately evaluate their utility for genetic dissection and incorporation into genotype to phenotype models – data vs information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Standards become important and resources for data management are developing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Development of appropriate computing infrastructure is key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lang="en-US" sz="2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Unique mission of public sector is the training of future plant scientist in a relevant context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XE_ppt_template_updated_20150625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