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088">
          <p15:clr>
            <a:srgbClr val="A4A3A4"/>
          </p15:clr>
        </p15:guide>
        <p15:guide id="2" pos="3848">
          <p15:clr>
            <a:srgbClr val="A4A3A4"/>
          </p15:clr>
        </p15:guide>
        <p15:guide id="3" orient="horz" pos="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7AC62C1C-A2A9-40AB-97A5-8C2944317D48}">
  <a:tblStyle styleId="{7AC62C1C-A2A9-40AB-97A5-8C2944317D4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BF1E8"/>
          </a:solidFill>
        </a:fill>
      </a:tcStyle>
    </a:wholeTbl>
    <a:band1H>
      <a:tcTxStyle/>
      <a:tcStyle>
        <a:fill>
          <a:solidFill>
            <a:srgbClr val="D4E2CE"/>
          </a:solidFill>
        </a:fill>
      </a:tcStyle>
    </a:band1H>
    <a:band2H>
      <a:tcTxStyle/>
    </a:band2H>
    <a:band1V>
      <a:tcTxStyle/>
      <a:tcStyle>
        <a:fill>
          <a:solidFill>
            <a:srgbClr val="D4E2CE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6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6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6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088" orient="horz"/>
        <p:guide pos="3848"/>
        <p:guide pos="96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ctrTitle"/>
          </p:nvPr>
        </p:nvSpPr>
        <p:spPr>
          <a:xfrm>
            <a:off x="1524000" y="1888405"/>
            <a:ext cx="9144000" cy="162155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4500"/>
              <a:buFont typeface="Calibri"/>
              <a:buNone/>
              <a:defRPr sz="45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5" name="Google Shape;15;p2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2"/>
          <p:cNvSpPr txBox="1"/>
          <p:nvPr/>
        </p:nvSpPr>
        <p:spPr>
          <a:xfrm>
            <a:off x="3901884" y="6285834"/>
            <a:ext cx="4388232" cy="57216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www.Genomes2Fields.org</a:t>
            </a:r>
            <a:endParaRPr/>
          </a:p>
        </p:txBody>
      </p:sp>
      <p:pic>
        <p:nvPicPr>
          <p:cNvPr id="19" name="Google Shape;19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590800" y="300535"/>
            <a:ext cx="7010400" cy="14513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" type="body"/>
          </p:nvPr>
        </p:nvSpPr>
        <p:spPr>
          <a:xfrm>
            <a:off x="838200" y="184785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6195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100"/>
              <a:buFont typeface="Noto Sans Symbols"/>
              <a:buChar char="✧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800"/>
              <a:buFont typeface="Noto Sans Symbols"/>
              <a:buChar char="✧"/>
              <a:defRPr/>
            </a:lvl2pPr>
            <a:lvl3pPr indent="-32385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500"/>
              <a:buFont typeface="Noto Sans Symbols"/>
              <a:buChar char="✧"/>
              <a:defRPr/>
            </a:lvl3pPr>
            <a:lvl4pPr indent="-314325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350"/>
              <a:buFont typeface="Noto Sans Symbols"/>
              <a:buChar char="✧"/>
              <a:defRPr/>
            </a:lvl4pPr>
            <a:lvl5pPr indent="-314325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350"/>
              <a:buFont typeface="Noto Sans Symbols"/>
              <a:buChar char="✧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1" type="ftr"/>
          </p:nvPr>
        </p:nvSpPr>
        <p:spPr>
          <a:xfrm>
            <a:off x="4324350" y="6356352"/>
            <a:ext cx="3543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387850" y="6356352"/>
            <a:ext cx="33972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6195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100"/>
              <a:buChar char="✧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800"/>
              <a:buChar char="✧"/>
              <a:defRPr/>
            </a:lvl2pPr>
            <a:lvl3pPr indent="-32385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500"/>
              <a:buChar char="✧"/>
              <a:defRPr/>
            </a:lvl3pPr>
            <a:lvl4pPr indent="-314325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350"/>
              <a:buChar char="✧"/>
              <a:defRPr/>
            </a:lvl4pPr>
            <a:lvl5pPr indent="-314325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350"/>
              <a:buChar char="✧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6195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100"/>
              <a:buChar char="✧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800"/>
              <a:buChar char="✧"/>
              <a:defRPr/>
            </a:lvl2pPr>
            <a:lvl3pPr indent="-32385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500"/>
              <a:buChar char="✧"/>
              <a:defRPr/>
            </a:lvl3pPr>
            <a:lvl4pPr indent="-314325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350"/>
              <a:buChar char="✧"/>
              <a:defRPr/>
            </a:lvl4pPr>
            <a:lvl5pPr indent="-314325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350"/>
              <a:buChar char="✧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Char char="✧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Char char="✧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Char char="✧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Char char="✧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Char char="✧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3" type="body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8" name="Google Shape;38;p5"/>
          <p:cNvSpPr txBox="1"/>
          <p:nvPr>
            <p:ph idx="4" type="body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Char char="✧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Char char="✧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Char char="✧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Char char="✧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Char char="✧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1" type="ftr"/>
          </p:nvPr>
        </p:nvSpPr>
        <p:spPr>
          <a:xfrm>
            <a:off x="4368800" y="6356352"/>
            <a:ext cx="34417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/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>
            <a:off x="4292600" y="6356352"/>
            <a:ext cx="355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" type="body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400"/>
              <a:buChar char="✧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100"/>
              <a:buChar char="✧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Char char="✧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00"/>
              <a:buChar char="✧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00"/>
              <a:buChar char="✧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0" name="Google Shape;50;p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318000" y="6356352"/>
            <a:ext cx="34925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/>
          <p:nvPr>
            <p:ph idx="2" type="pic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2100"/>
              <a:buFont typeface="Noto Sans Symbols"/>
              <a:buNone/>
              <a:defRPr b="0" i="0" sz="21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800"/>
              <a:buFont typeface="Noto Sans Symbols"/>
              <a:buNone/>
              <a:defRPr b="0" i="0" sz="18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500"/>
              <a:buFont typeface="Noto Sans Symbols"/>
              <a:buNone/>
              <a:defRPr b="0" i="0" sz="15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500"/>
              <a:buFont typeface="Noto Sans Symbols"/>
              <a:buNone/>
              <a:defRPr b="0" i="0" sz="15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58" name="Google Shape;58;p8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1" type="ftr"/>
          </p:nvPr>
        </p:nvSpPr>
        <p:spPr>
          <a:xfrm>
            <a:off x="4368800" y="6356352"/>
            <a:ext cx="3505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300"/>
              <a:buFont typeface="Calibri"/>
              <a:buNone/>
              <a:defRPr b="1" i="0" sz="33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100"/>
              <a:buFont typeface="Noto Sans Symbols"/>
              <a:buChar char="✧"/>
              <a:defRPr b="0" i="0" sz="21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800"/>
              <a:buFont typeface="Noto Sans Symbols"/>
              <a:buChar char="✧"/>
              <a:defRPr b="0" i="0" sz="18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500"/>
              <a:buFont typeface="Noto Sans Symbols"/>
              <a:buChar char="✧"/>
              <a:defRPr b="0" i="0" sz="15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350"/>
              <a:buFont typeface="Noto Sans Symbols"/>
              <a:buChar char="✧"/>
              <a:defRPr b="0" i="0" sz="135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E511E"/>
              </a:buClr>
              <a:buSzPts val="1350"/>
              <a:buFont typeface="Noto Sans Symbols"/>
              <a:buChar char="✧"/>
              <a:defRPr b="0" i="0" sz="135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78055" y="6308548"/>
            <a:ext cx="2402631" cy="412929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Relationship Id="rId4" Type="http://schemas.openxmlformats.org/officeDocument/2006/relationships/image" Target="../media/image6.png"/><Relationship Id="rId10" Type="http://schemas.openxmlformats.org/officeDocument/2006/relationships/image" Target="../media/image38.png"/><Relationship Id="rId9" Type="http://schemas.openxmlformats.org/officeDocument/2006/relationships/image" Target="../media/image24.png"/><Relationship Id="rId5" Type="http://schemas.openxmlformats.org/officeDocument/2006/relationships/image" Target="../media/image11.png"/><Relationship Id="rId6" Type="http://schemas.openxmlformats.org/officeDocument/2006/relationships/image" Target="../media/image18.png"/><Relationship Id="rId7" Type="http://schemas.openxmlformats.org/officeDocument/2006/relationships/image" Target="../media/image12.png"/><Relationship Id="rId8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doi.org/10.7946/P2V888" TargetMode="External"/><Relationship Id="rId4" Type="http://schemas.openxmlformats.org/officeDocument/2006/relationships/hyperlink" Target="https://doi.org/10.7946/P24S31" TargetMode="External"/><Relationship Id="rId5" Type="http://schemas.openxmlformats.org/officeDocument/2006/relationships/hyperlink" Target="https://doi.org/10.7946/P3MW27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.png"/><Relationship Id="rId4" Type="http://schemas.openxmlformats.org/officeDocument/2006/relationships/image" Target="../media/image4.png"/><Relationship Id="rId5" Type="http://schemas.openxmlformats.org/officeDocument/2006/relationships/image" Target="../media/image22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20" Type="http://schemas.openxmlformats.org/officeDocument/2006/relationships/image" Target="../media/image35.jpg"/><Relationship Id="rId11" Type="http://schemas.openxmlformats.org/officeDocument/2006/relationships/image" Target="../media/image32.png"/><Relationship Id="rId10" Type="http://schemas.openxmlformats.org/officeDocument/2006/relationships/image" Target="../media/image19.png"/><Relationship Id="rId21" Type="http://schemas.openxmlformats.org/officeDocument/2006/relationships/image" Target="../media/image36.gif"/><Relationship Id="rId13" Type="http://schemas.openxmlformats.org/officeDocument/2006/relationships/image" Target="../media/image39.png"/><Relationship Id="rId1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9" Type="http://schemas.openxmlformats.org/officeDocument/2006/relationships/image" Target="../media/image26.png"/><Relationship Id="rId15" Type="http://schemas.openxmlformats.org/officeDocument/2006/relationships/image" Target="../media/image29.png"/><Relationship Id="rId14" Type="http://schemas.openxmlformats.org/officeDocument/2006/relationships/image" Target="../media/image25.png"/><Relationship Id="rId17" Type="http://schemas.openxmlformats.org/officeDocument/2006/relationships/image" Target="../media/image37.gif"/><Relationship Id="rId16" Type="http://schemas.openxmlformats.org/officeDocument/2006/relationships/image" Target="../media/image28.png"/><Relationship Id="rId5" Type="http://schemas.openxmlformats.org/officeDocument/2006/relationships/image" Target="../media/image13.png"/><Relationship Id="rId19" Type="http://schemas.openxmlformats.org/officeDocument/2006/relationships/image" Target="../media/image31.gif"/><Relationship Id="rId6" Type="http://schemas.openxmlformats.org/officeDocument/2006/relationships/image" Target="../media/image27.png"/><Relationship Id="rId18" Type="http://schemas.openxmlformats.org/officeDocument/2006/relationships/image" Target="../media/image30.png"/><Relationship Id="rId7" Type="http://schemas.openxmlformats.org/officeDocument/2006/relationships/image" Target="../media/image23.png"/><Relationship Id="rId8" Type="http://schemas.openxmlformats.org/officeDocument/2006/relationships/image" Target="../media/image3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/>
          <p:nvPr>
            <p:ph type="ctrTitle"/>
          </p:nvPr>
        </p:nvSpPr>
        <p:spPr>
          <a:xfrm>
            <a:off x="1524000" y="2381959"/>
            <a:ext cx="9144000" cy="17940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5000"/>
              <a:buFont typeface="Calibri"/>
              <a:buNone/>
            </a:pPr>
            <a:r>
              <a:rPr lang="en-US" sz="5000"/>
              <a:t>Phenome2019 - G2F Workshop</a:t>
            </a:r>
            <a:endParaRPr/>
          </a:p>
        </p:txBody>
      </p:sp>
      <p:sp>
        <p:nvSpPr>
          <p:cNvPr id="66" name="Google Shape;66;p9"/>
          <p:cNvSpPr txBox="1"/>
          <p:nvPr>
            <p:ph idx="1" type="subTitle"/>
          </p:nvPr>
        </p:nvSpPr>
        <p:spPr>
          <a:xfrm>
            <a:off x="1524000" y="4268089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-US" sz="3000"/>
              <a:t>Tucson, AZ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-US" sz="3000"/>
              <a:t>February 6</a:t>
            </a:r>
            <a:r>
              <a:rPr b="1" baseline="30000" lang="en-US" sz="3000"/>
              <a:t>th</a:t>
            </a:r>
            <a:r>
              <a:rPr b="1" lang="en-US" sz="3000"/>
              <a:t>, 2019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b="1" sz="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/>
          <p:nvPr/>
        </p:nvSpPr>
        <p:spPr>
          <a:xfrm>
            <a:off x="4779819" y="6201544"/>
            <a:ext cx="2604655" cy="6564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0"/>
          <p:cNvSpPr txBox="1"/>
          <p:nvPr>
            <p:ph type="title"/>
          </p:nvPr>
        </p:nvSpPr>
        <p:spPr>
          <a:xfrm>
            <a:off x="2138796" y="201333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4000"/>
              <a:buFont typeface="Calibri"/>
              <a:buNone/>
            </a:pPr>
            <a:r>
              <a:rPr lang="en-US" sz="4000"/>
              <a:t>WELCOME!</a:t>
            </a:r>
            <a:endParaRPr/>
          </a:p>
        </p:txBody>
      </p:sp>
      <p:sp>
        <p:nvSpPr>
          <p:cNvPr id="73" name="Google Shape;73;p10"/>
          <p:cNvSpPr txBox="1"/>
          <p:nvPr>
            <p:ph idx="1" type="body"/>
          </p:nvPr>
        </p:nvSpPr>
        <p:spPr>
          <a:xfrm>
            <a:off x="1054856" y="1344870"/>
            <a:ext cx="10200166" cy="5032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780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ts val="2800"/>
              <a:buFont typeface="Noto Sans Symbols"/>
              <a:buChar char="❖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1" lang="en-US" sz="2800">
                <a:latin typeface="Calibri"/>
                <a:ea typeface="Calibri"/>
                <a:cs typeface="Calibri"/>
                <a:sym typeface="Calibri"/>
              </a:rPr>
              <a:t>Participants: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85623"/>
              </a:buClr>
              <a:buSzPts val="2500"/>
              <a:buFont typeface="Noto Sans Symbols"/>
              <a:buChar char="❖"/>
            </a:pPr>
            <a:r>
              <a:rPr lang="en-US" sz="2500">
                <a:latin typeface="Calibri"/>
                <a:ea typeface="Calibri"/>
                <a:cs typeface="Calibri"/>
                <a:sym typeface="Calibri"/>
              </a:rPr>
              <a:t> 62 national 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85623"/>
              </a:buClr>
              <a:buSzPts val="2500"/>
              <a:buFont typeface="Noto Sans Symbols"/>
              <a:buChar char="❖"/>
            </a:pPr>
            <a:r>
              <a:rPr lang="en-US" sz="2500">
                <a:latin typeface="Calibri"/>
                <a:ea typeface="Calibri"/>
                <a:cs typeface="Calibri"/>
                <a:sym typeface="Calibri"/>
              </a:rPr>
              <a:t> 18 international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85623"/>
              </a:buClr>
              <a:buSzPts val="2500"/>
              <a:buFont typeface="Noto Sans Symbols"/>
              <a:buChar char="❖"/>
            </a:pPr>
            <a:r>
              <a:rPr lang="en-US" sz="2500">
                <a:latin typeface="Calibri"/>
                <a:ea typeface="Calibri"/>
                <a:cs typeface="Calibri"/>
                <a:sym typeface="Calibri"/>
              </a:rPr>
              <a:t> 63 public sector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85623"/>
              </a:buClr>
              <a:buSzPts val="2500"/>
              <a:buFont typeface="Noto Sans Symbols"/>
              <a:buChar char="❖"/>
            </a:pPr>
            <a:r>
              <a:rPr lang="en-US" sz="2500">
                <a:latin typeface="Calibri"/>
                <a:ea typeface="Calibri"/>
                <a:cs typeface="Calibri"/>
                <a:sym typeface="Calibri"/>
              </a:rPr>
              <a:t> 17 private sector</a:t>
            </a:r>
            <a:endParaRPr/>
          </a:p>
          <a:p>
            <a:pPr indent="0" lvl="1" marL="3429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85623"/>
              </a:buClr>
              <a:buSzPts val="2500"/>
              <a:buNone/>
            </a:pPr>
            <a:r>
              <a:t/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85623"/>
              </a:buClr>
              <a:buSzPts val="2800"/>
              <a:buFont typeface="Noto Sans Symbols"/>
              <a:buChar char="❖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2800">
                <a:latin typeface="Calibri"/>
                <a:ea typeface="Calibri"/>
                <a:cs typeface="Calibri"/>
                <a:sym typeface="Calibri"/>
              </a:rPr>
              <a:t>Logistics: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85623"/>
              </a:buClr>
              <a:buSzPts val="2500"/>
              <a:buFont typeface="Noto Sans Symbols"/>
              <a:buChar char="❖"/>
            </a:pPr>
            <a:r>
              <a:rPr lang="en-US" sz="2500">
                <a:latin typeface="Calibri"/>
                <a:ea typeface="Calibri"/>
                <a:cs typeface="Calibri"/>
                <a:sym typeface="Calibri"/>
              </a:rPr>
              <a:t> Agenda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85623"/>
              </a:buClr>
              <a:buSzPts val="2500"/>
              <a:buFont typeface="Noto Sans Symbols"/>
              <a:buChar char="❖"/>
            </a:pPr>
            <a:r>
              <a:rPr lang="en-US" sz="2500">
                <a:latin typeface="Calibri"/>
                <a:ea typeface="Calibri"/>
                <a:cs typeface="Calibri"/>
                <a:sym typeface="Calibri"/>
              </a:rPr>
              <a:t> Lunch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85623"/>
              </a:buClr>
              <a:buSzPts val="2500"/>
              <a:buFont typeface="Noto Sans Symbols"/>
              <a:buChar char="❖"/>
            </a:pPr>
            <a:r>
              <a:rPr lang="en-US" sz="2500">
                <a:latin typeface="Calibri"/>
                <a:ea typeface="Calibri"/>
                <a:cs typeface="Calibri"/>
                <a:sym typeface="Calibri"/>
              </a:rPr>
              <a:t> Discussion: Image Analysis Tools and Needs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/>
          <p:nvPr/>
        </p:nvSpPr>
        <p:spPr>
          <a:xfrm>
            <a:off x="4779819" y="6158685"/>
            <a:ext cx="2604655" cy="6564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1"/>
          <p:cNvSpPr txBox="1"/>
          <p:nvPr>
            <p:ph type="title"/>
          </p:nvPr>
        </p:nvSpPr>
        <p:spPr>
          <a:xfrm>
            <a:off x="940552" y="-1486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4000"/>
              <a:buFont typeface="Calibri"/>
              <a:buNone/>
            </a:pPr>
            <a:r>
              <a:rPr lang="en-US" sz="4000" cap="none"/>
              <a:t>ACKNOWLEDGMENTS:</a:t>
            </a:r>
            <a:endParaRPr/>
          </a:p>
        </p:txBody>
      </p:sp>
      <p:sp>
        <p:nvSpPr>
          <p:cNvPr id="80" name="Google Shape;80;p11"/>
          <p:cNvSpPr txBox="1"/>
          <p:nvPr>
            <p:ph idx="1" type="body"/>
          </p:nvPr>
        </p:nvSpPr>
        <p:spPr>
          <a:xfrm>
            <a:off x="940552" y="1016254"/>
            <a:ext cx="10200166" cy="55131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ts val="2600"/>
              <a:buFont typeface="Noto Sans Symbols"/>
              <a:buChar char="❖"/>
            </a:pPr>
            <a:r>
              <a:rPr b="1" lang="en-US" sz="2600">
                <a:latin typeface="Calibri"/>
                <a:ea typeface="Calibri"/>
                <a:cs typeface="Calibri"/>
                <a:sym typeface="Calibri"/>
              </a:rPr>
              <a:t> Naser Alkhalifah – University of Wisconsin</a:t>
            </a:r>
            <a:endParaRPr/>
          </a:p>
          <a:p>
            <a:pPr indent="-171450" lvl="0" marL="1714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600"/>
              <a:buFont typeface="Noto Sans Symbols"/>
              <a:buChar char="❖"/>
            </a:pPr>
            <a:r>
              <a:rPr b="1" lang="en-US" sz="2600">
                <a:latin typeface="Calibri"/>
                <a:ea typeface="Calibri"/>
                <a:cs typeface="Calibri"/>
                <a:sym typeface="Calibri"/>
              </a:rPr>
              <a:t> Sally Muller – University of Wisconsin</a:t>
            </a:r>
            <a:endParaRPr/>
          </a:p>
          <a:p>
            <a:pPr indent="-171450" lvl="0" marL="1714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600"/>
              <a:buFont typeface="Noto Sans Symbols"/>
              <a:buChar char="❖"/>
            </a:pPr>
            <a:r>
              <a:rPr b="1" lang="en-US" sz="2600">
                <a:latin typeface="Calibri"/>
                <a:ea typeface="Calibri"/>
                <a:cs typeface="Calibri"/>
                <a:sym typeface="Calibri"/>
              </a:rPr>
              <a:t> Teresa Myers – ASPB Meetings Coordinator</a:t>
            </a:r>
            <a:endParaRPr/>
          </a:p>
          <a:p>
            <a:pPr indent="-171450" lvl="0" marL="1714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600"/>
              <a:buFont typeface="Noto Sans Symbols"/>
              <a:buChar char="❖"/>
            </a:pPr>
            <a:r>
              <a:rPr b="1" lang="en-US" sz="2600">
                <a:latin typeface="Calibri"/>
                <a:ea typeface="Calibri"/>
                <a:cs typeface="Calibri"/>
                <a:sym typeface="Calibri"/>
              </a:rPr>
              <a:t> All G2F Cooperators and Collaborators</a:t>
            </a:r>
            <a:endParaRPr/>
          </a:p>
          <a:p>
            <a:pPr indent="-171450" lvl="0" marL="1714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600"/>
              <a:buFont typeface="Noto Sans Symbols"/>
              <a:buChar char="❖"/>
            </a:pPr>
            <a:r>
              <a:rPr b="1" lang="en-US" sz="2600">
                <a:latin typeface="Calibri"/>
                <a:ea typeface="Calibri"/>
                <a:cs typeface="Calibri"/>
                <a:sym typeface="Calibri"/>
              </a:rPr>
              <a:t> All Presenters and Participants</a:t>
            </a:r>
            <a:endParaRPr/>
          </a:p>
          <a:p>
            <a:pPr indent="-171450" lvl="0" marL="1714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600"/>
              <a:buFont typeface="Noto Sans Symbols"/>
              <a:buChar char="❖"/>
            </a:pPr>
            <a:r>
              <a:rPr b="1" lang="en-US" sz="2600">
                <a:latin typeface="Calibri"/>
                <a:ea typeface="Calibri"/>
                <a:cs typeface="Calibri"/>
                <a:sym typeface="Calibri"/>
              </a:rPr>
              <a:t> G2F Executive Committee:</a:t>
            </a:r>
            <a:endParaRPr b="1" sz="2200">
              <a:latin typeface="Calibri"/>
              <a:ea typeface="Calibri"/>
              <a:cs typeface="Calibri"/>
              <a:sym typeface="Calibri"/>
            </a:endParaRPr>
          </a:p>
          <a:p>
            <a:pPr indent="-171450" lvl="1" marL="51435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85623"/>
              </a:buClr>
              <a:buSzPts val="2200"/>
              <a:buFont typeface="Noto Sans Symbols"/>
              <a:buChar char="❖"/>
            </a:pPr>
            <a:r>
              <a:rPr b="1" lang="en-US" sz="22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Ed Buckler – ARS &amp; Cornell University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85623"/>
              </a:buClr>
              <a:buSzPts val="2200"/>
              <a:buFont typeface="Noto Sans Symbols"/>
              <a:buChar char="❖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 Natalia de Leon – University of Wisconsin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85623"/>
              </a:buClr>
              <a:buSzPts val="2200"/>
              <a:buFont typeface="Noto Sans Symbols"/>
              <a:buChar char="❖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 David Ertl – Iowa Corn Promotion Board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85623"/>
              </a:buClr>
              <a:buSzPts val="2200"/>
              <a:buFont typeface="Noto Sans Symbols"/>
              <a:buChar char="❖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 Shawn Kaeppler – University of Wisconsin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85623"/>
              </a:buClr>
              <a:buSzPts val="2200"/>
              <a:buFont typeface="Noto Sans Symbols"/>
              <a:buChar char="❖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 Jonathan Lynch – Penn State University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85623"/>
              </a:buClr>
              <a:buSzPts val="2200"/>
              <a:buFont typeface="Noto Sans Symbols"/>
              <a:buChar char="❖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 Pat Schnable – Iowa State University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85623"/>
              </a:buClr>
              <a:buSzPts val="2200"/>
              <a:buFont typeface="Noto Sans Symbols"/>
              <a:buChar char="❖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 Nathan Springer – University of Minnesota</a:t>
            </a:r>
            <a:endParaRPr/>
          </a:p>
          <a:p>
            <a:pPr indent="-6350" lvl="0" marL="17145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85623"/>
              </a:buClr>
              <a:buSzPts val="2600"/>
              <a:buFont typeface="Noto Sans Symbols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owaCornPromotionBoard_CMYK.jpg" id="81" name="Google Shape;8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10303" y="42859"/>
            <a:ext cx="4616992" cy="13500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/>
          <p:nvPr/>
        </p:nvSpPr>
        <p:spPr>
          <a:xfrm>
            <a:off x="682400" y="1931346"/>
            <a:ext cx="11132000" cy="4418655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ts val="2600"/>
              <a:buFont typeface="Noto Sans Symbols"/>
              <a:buChar char="❖"/>
            </a:pPr>
            <a:r>
              <a:rPr b="0" i="0" lang="en-US" sz="2600" u="none" cap="none" strike="noStrike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6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A publicly initiated and led research initiative to catalyze and coordinate research linking genomics and predictive phenomics</a:t>
            </a:r>
            <a:endParaRPr b="0" i="0" sz="2600" u="none" cap="none" strike="noStrike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600"/>
              <a:buFont typeface="Noto Sans Symbols"/>
              <a:buChar char="❖"/>
            </a:pPr>
            <a:r>
              <a:rPr b="0" i="0" lang="en-US" sz="26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Consequence of the mobilization of a community to accomplish the goals of moving crop improvement to the next level 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600"/>
              <a:buFont typeface="Noto Sans Symbols"/>
              <a:buChar char="❖"/>
            </a:pPr>
            <a:r>
              <a:rPr b="0" i="0" lang="en-US" sz="26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Long term goal: to develop knowledge, tools and technologies that sustainably improve plant productivity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2600"/>
              <a:buFont typeface="Noto Sans Symbols"/>
              <a:buChar char="❖"/>
            </a:pPr>
            <a:r>
              <a:rPr b="0" i="0" lang="en-US" sz="26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In the short to medium term, our deliverable is generation and sharing of data (and follow up analysis) that help develop that knowledge, tools and technologies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/>
          <p:nvPr/>
        </p:nvSpPr>
        <p:spPr>
          <a:xfrm>
            <a:off x="4779819" y="6201544"/>
            <a:ext cx="2604655" cy="6564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3"/>
          <p:cNvSpPr txBox="1"/>
          <p:nvPr>
            <p:ph type="title"/>
          </p:nvPr>
        </p:nvSpPr>
        <p:spPr>
          <a:xfrm>
            <a:off x="1054856" y="201333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300"/>
              <a:buFont typeface="Calibri"/>
              <a:buNone/>
            </a:pPr>
            <a:r>
              <a:rPr lang="en-US"/>
              <a:t>Opportunities:</a:t>
            </a:r>
            <a:endParaRPr/>
          </a:p>
        </p:txBody>
      </p:sp>
      <p:sp>
        <p:nvSpPr>
          <p:cNvPr id="93" name="Google Shape;93;p13"/>
          <p:cNvSpPr txBox="1"/>
          <p:nvPr>
            <p:ph idx="1" type="body"/>
          </p:nvPr>
        </p:nvSpPr>
        <p:spPr>
          <a:xfrm>
            <a:off x="1054856" y="1344870"/>
            <a:ext cx="10200166" cy="5032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780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ts val="2800"/>
              <a:buFont typeface="Noto Sans Symbols"/>
              <a:buChar char="❖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 G2F has focused on developing a flexible and distributed infrastructure that can adjust to address emerging problems</a:t>
            </a:r>
            <a:endParaRPr/>
          </a:p>
          <a:p>
            <a:pPr indent="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85623"/>
              </a:buClr>
              <a:buSzPts val="2800"/>
              <a:buFont typeface="Noto Sans Symbols"/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85623"/>
              </a:buClr>
              <a:buSzPts val="2800"/>
              <a:buFont typeface="Noto Sans Symbols"/>
              <a:buChar char="❖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 Importance of sharing unique resources and data</a:t>
            </a:r>
            <a:endParaRPr/>
          </a:p>
          <a:p>
            <a:pPr indent="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85623"/>
              </a:buClr>
              <a:buSzPts val="2800"/>
              <a:buFont typeface="Noto Sans Symbols"/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85623"/>
              </a:buClr>
              <a:buSzPts val="2800"/>
              <a:buFont typeface="Noto Sans Symbols"/>
              <a:buChar char="❖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 Develop standards and data accessibility tools</a:t>
            </a:r>
            <a:endParaRPr/>
          </a:p>
          <a:p>
            <a:pPr indent="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85623"/>
              </a:buClr>
              <a:buSzPts val="2800"/>
              <a:buFont typeface="Noto Sans Symbols"/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85623"/>
              </a:buClr>
              <a:buSzPts val="2800"/>
              <a:buFont typeface="Noto Sans Symbols"/>
              <a:buChar char="❖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 Work at a scale that instigates interest from interdisciplinary collaborators way beyond the plant sciences</a:t>
            </a:r>
            <a:endParaRPr/>
          </a:p>
          <a:p>
            <a:pPr indent="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85623"/>
              </a:buClr>
              <a:buSzPts val="2800"/>
              <a:buFont typeface="Noto Sans Symbols"/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85623"/>
              </a:buClr>
              <a:buSzPts val="2800"/>
              <a:buFont typeface="Noto Sans Symbols"/>
              <a:buChar char="❖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 Develop a framework for effective interdisciplinary training</a:t>
            </a:r>
            <a:endParaRPr/>
          </a:p>
          <a:p>
            <a:pPr indent="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85623"/>
              </a:buClr>
              <a:buSzPts val="2800"/>
              <a:buFont typeface="Noto Sans Symbols"/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/>
          <p:nvPr>
            <p:ph type="title"/>
          </p:nvPr>
        </p:nvSpPr>
        <p:spPr>
          <a:xfrm>
            <a:off x="1984375" y="11177"/>
            <a:ext cx="8229600" cy="4512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200"/>
              <a:buFont typeface="Calibri"/>
              <a:buNone/>
            </a:pPr>
            <a:r>
              <a:rPr lang="en-US" sz="3200"/>
              <a:t>Genomes To Fields Sponsors</a:t>
            </a:r>
            <a:endParaRPr/>
          </a:p>
        </p:txBody>
      </p:sp>
      <p:sp>
        <p:nvSpPr>
          <p:cNvPr descr="Image result for ohio corn marketing" id="99" name="Google Shape;99;p14"/>
          <p:cNvSpPr/>
          <p:nvPr/>
        </p:nvSpPr>
        <p:spPr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Image result for ohio corn marketing" id="100" name="Google Shape;100;p14"/>
          <p:cNvSpPr/>
          <p:nvPr/>
        </p:nvSpPr>
        <p:spPr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data:image/jpeg;base64,/9j/4AAQSkZJRgABAQAAAQABAAD/2wCEAAkGBxQSEhMTExQWFRUWGR8bGRgYGCAeIBwgHh8fIRseHBohICggIB8mIRwfITEiJykrMC4uHh8zODMsNygtLysBCgoKDg0OGxAQGywkHyMtLC40NS8sMC43LDcrLDAsLSwsLCwsLDAsNCwsMDcsLDc0NCwvLS8sLzcuLCwsLCwrNP/AABEIAOwA1gMBIgACEQEDEQH/xAAcAAABBQEBAQAAAAAAAAAAAAAABAUGBwgDAgH/xABREAACAQMCAwUEBAgKBgkFAAABAgMABBESIQUGMQcTQVFhIjJxgRRCkaEIIzNSYnKishUWJHN0grGzwdI1VGOSlMMlNDZDU4PC0dMXhOHj8P/EABoBAQADAQEBAAAAAAAAAAAAAAABBAUDAgb/xAAuEQACAQIEBQMEAgMBAAAAAAAAAQIDEQQSITEiQVFh8AUTMiNxgZFSwbHR4UL/2gAMAwEAAhEDEQA/ALxopg5B4obnh9rKTlu7Cv8Arp7D/tKaf6AKS8U4hHbwyTytpjiUsx9AM7DxPkPGlVVD+EZxwx2kFopwZ31OPNI8YB+LlT/VoCA8S5uuOM3miaaa3tGDaY4kdhpHTUqbuT4sQQN8YFMAmNizPY3c3erOUAVGTUoAKlgdiScroPkdqm/KP0aGfQnEWMcduukF0xlyzSgZToCqtjqNW5pN39ubW4k/hCQOLwyggjqHwh0hdyUAORt02wCKxpY6fvaJ200s+fXhv99S2qKy8r6+bltdlfOf8KWmtwFniOiUDoTjIcDwDDw8w1TOqG7JuIRWvGri1ilMsNymUkY5LOo15LAAHrIM432q+a1qc1OKkuZVas7BRRRXsgKKKKAKKKKAKKKKAKKKKAKKKKAKKKKAKK+E1Gr7nm1VzFCXu5h/3Vqvekb49ph7Cb9dTDxoCRzTKis7sFVQSzMcAAdSSdgPWq55p4zc31pdyWjNb2UUMr/SOklwyIxCwg7rFkbydW6L4mndeB3HEWD8RURW6kFLJW1BiOjXLjZ99xGPZG2dVO/OaD+Dr4AYH0WYAD+bagFXLjk2lsSSSYYySep9gdaKjnZ/ztZXUUNtDNrmit0LrocY0hVb2ioBwxA2NfKAZew/ieocQtM7wXLso/RcnYf1kJ+dWfWdezTjAtOYLqN20pM88ZJIABDllJz+ppH61XvJzDaL711bj4yoP8aAc6zv2jcVWfmKNXjeaO30JoRdZYgFzhfHDNv6LV2Pzjw8db60H/3Ef+as+clcxj+EL28a3uJzLrb8SmsoHfUdQyABsBn0qti5ONCTSu7fbfQ6UleaJhyrzAjy300dpckNKPaWIdEjVdJGoHUGVjpGT7Q8TXLgHGo5OH3WLWcoXnLKI/eDu7YG+MhWCnyxRyZzSxtmZbK6cGWV9UaqVbXIzbEspJGdOwPSvfJnM5NuxWxuiDLK+URSp1yM2AWZckZ0nb6vyr5erSaz8Gzivl0TRpRknbXdPl1I/wA1cynXwq/igmjjgbOplADbr7AOdxhGG+Mg7eNaPjcMAwOQRkH0PSs4cw8RkuOD6FspkWFgGY6dKd2SDgZ1nHun2cD2snarO5M7Q7BbC0We7iWVYUV1LbgqoBzt12r6H012ouFrZW1vfnfX9lDEfK/VIsOiovb9ofDZGVVu4yWIA97GScDLEYG/malFaBwCiiigCiiigCiiigCiio3xHnW3jkeKNJ7mSPZ0toWl0nyZgNCn0LbeOKAklFRIc84xr4dxKNfzjbBgPiI3Zh9leLntGtMBIO8nuWYKlsEZJGY+YkC6VGCSx2AGaAmFRO85okuJXt+Gokzo2mW4fPcwnxXI3lk/QU7Z3IrjNwviN7hLtobW2O7x20jtLIP/AA3lKqFX84puemQDUq4fYxwRrFCixxoMKqjAAoCMjkgT78QuZrw9e7J7qHY5GIY8A/1y2fGpNY2UcKCOKNI0HRUUKB8htSiigCmjnAfyC9/o8v8AdtTvTVzYP5Def0eX9xqAz32BvjiE39Gb+8iopP2Ivi+l/o7fvx0UAwcy3Ai4vdSModUvZGKMAQwWUkqQdiDjGDWorXlXhzKrpZWmGAIIt49wRkfVrMvaBbr/AAjxMY3WdmHwL+1+8D8q0H2O8W+k8JtTkaogYWHl3ey/saT86hO5Cd7oUc58Ltbfh97KltArJBIVIiQYOk6fDzxVKdnnMH0OxuGFrcSHUzGVEBQYUABmzsF3J2OM1cXbRcmPg92QcFgi/JpEDfs5qqLLm60i4KbZZPxxhdNARvefVnfGPrZzms/1NOVOMFByvJdf3oWcO7SbvayH/lHmMpY26ixuzojUApGCr4G7KSw2J36ePjXflHmfvLYMLO4A1ORoQFTl2PsnIz1x065rvY87WCQR4mOhEA/JSeAA/Mx4Ul5O5xtGtY1MmhkBBUq225xuBg7Y6GvmqtOUozl7L+S69zQjJJpZ1t2GmXmR5rW/gjsLrJaUbIPZ7zLe2Oob2tRAB69d6n3YXIr8HgGASjSKdv8AaM3/AKqiXDOfrETXf4w4MgcMI3OoCONSdlyMFSN8eFPf4PFwGsLhF91LltIPXSVQjP31velKUXNOm47PW+t1rv0KOJs7cV9yb878He7sbi3hKB5FGnV02YNg46ZxjO+M5waarfmu8m9iHhsiyptN9IkEcaN+akgDGXzBUYwVORnFTKitgqjPy1xs3Syh4jDNDJ3csZYNpbSGGlxsylWBBwOvQU8VX3Ll0tlxS7tJbnULgrMhlUKWlkLAojAYYBFjAUn4DrVg0AUUV8Y4GTsBQH2ioZacw394GlsYLX6PrdEknmfMgRipZVSMgKSpxuciknH+OcTSCSA2bLcSAJFPanvYwzEAlshXjwMnUw0+tAO/OHEZS8FjbPonudRaQbmGFR+MkH6WSEXPi3pTzwXhMVpCkECBI0Gw8SfEsepYnck9aScA5agtCzRh3lcAPNLI0kj46ZdiTj0GB6U80AV8x419ooAooooAooooApr5pH8iu/5iT9xqdKbeZR/I7r+Zk/cNAZp7HGxey/zDfvx0Vy7JWxeSfzLfvpRQg98+2/8A0xfjOxkII9JMDPyLA1OvwbeK4+mWbHcYlUfsSf8AoqF9pin+G70DoxVSfLVGmk/72K+dmPFfo3GrZ84Sc6D/AOaNh8pNP2VzT42jkn9VrsWv+ENdaOFqu/4ydF+wO2/+7TBxO5sf4OggMsBTMC4Dp01prbAPlqJPxpR+EdNqTh9uOskrnPlpCqP7z7qUcy8v27Q20IijVBPEANI6avaA8faAIPxrH9XnBTpKTe7enaxpYVO0rDyeLWyrkzwhAP8AxFxj7cYpp5F4hb/QbdY5EwqYI1AHIJyWHgSd/nT2vC4dOjuY9P5uhcfZjFMvKnBbUWyFYIjktk6FJJ1MDuR6Y9MYr5pOl7Ut9106M0eLMttn/R44fxiyS7vAJYUc92XbUo1eyR72d8ePlmvfYhcobnjCRlWjE6uhXoQ5k6Y2x7IrnYcFt04jcaIYhm3ibAQdWeYMQMbZCrnHXFR7hXNEHBeI8XJQYZIzFEm2pyAQo2wo9sknwAOAdgd70iVP35KN9Yx3/BRxSlkTdt2Xnd8ThiZElljjZ86FdwpbGM6QTk4yOnnSoGsf8f4hPxCaS6unJdugHRUClgqrnZRlQBn62Tkkk+OH8ZurB0MNxIoDZ0K7BTpO4Zc4IJyPtr6BTi3YzFVi3lTNZ8wcHjvLeSCTo42YdUb6rqfBlOCD6U28l8ZeaN4LjAu7Y93OPzvzJV/RkX2h65HhT/bzB1V13VgGB9CMimPmHlkTyJcwytbXcYKrMoByp3McqHaSPO+DjB3BFezoSCoPLH/C9zIhZ/4OtzoYKdIupfrAkbtDH0xsGbPULSqfgN/cju7q9jSE++trEY2kH5pkZ2Kg+OkA+oqTWFlHBGkUSBI0GlVXoAKA6W8CxqqIqoigBVUAAAdAANgB5V0oooAooooAooooAooooAooooApu5i/6pc/zMn7hpxpBx8fyW4/mn/dNAZe7Kv+tyfzLfvpRR2Vf9bk/mW/fSigHHtWOOO3qj6wjA+Pcxsv7QFRLiLlTHKhIKtlSPDOJEI+Go/ZU07YItPG7k4yXSNl+KxrjH+5j51Eb6MMjAb4GR8FOR+xJ91V5u1RFOpLLWTJ9228UW9l4VpO0sCyDHUd8wHT000/cwcoW7Gxi/Gae/0nMznIEUr+LbHKDcYIycYqm4LuW5ks4tWGj0wxt4gGRmX7DIcegFW/zLwO4M1gFvpiTMRqZY/ZPduxZQqLvpVlw2fe+3L9Vk1VglPLpLr030NjDJZZaX2JD/Fe206dMhB23nlz9uvNNXKnKsCW64MwyWzpuJVHvMMaVcDbp0pwbl+QjH0+7yfHMX/xUycn8ryrbj+XXK6mchUKYHtH89WOTjJ6bk/GsCM37Uvq81/LuXmuJcH+BbDybai7eQiRiYh700hI3YE6tWrcY6k9KqbmvhccHEriFc4yNGrLbyKpGSdzjXnJ8qs+Dl64W/Ym/uCpgyD7GrZ8aTlSmBnOdOdz08a05xtWh4nOrytKwxpdxuxaNdAOBjbIHQe7Wt6ZOTqtOpm4O/bqijjl9F2jbVifUOv1evyzq/ciUfOmbij5cD80AH49W/aJpxvn0o+OmMD5nSP2Iz/vUzRJqYAnGT1Pr51uUY/+jGw0N5Eut+1HikcccUd1oSJFRQI4zsowMkqSTgdSak3LfbneRMou0S4j8SoCOPUEewfhpGfMU/8AYZwKyube6Wa2ilkjlAJlRWYKyLtk+TK+4xSDtl7MYbaE31kvdopAmiBJADHAdM7jcgFem4Ixg5sJ3Vy4ndXLp5e47BfQJcW7642+1T4qw8GHl/gRWerjtp4mrMoaHYkfkh4H4157COZGtuILblvxN17JHgHAJRh6/V/regqu738o/wCsf7akk2tYyFo42PVlBPxIFVL2w9ol5w29jhtjGEaBXOpNR1F5FO/wUVMeH9oPDFijBvYAQigjV6CqS7deMwXd/FJbSpKgt1UshyARJISPjgg/OgJnw3tJvn4Jd3zNH38VwsanQMaT3ecr/WNJOzbtSv73iVvbTtEY5NerTHg+zG7DfPmoqNcE/wCy/EP6Wn/Kpr7GpAvGLRmOAolJPoIZCaA0Jz7z3b8KjDS+3K4/Fwqfab1J+qvr9gNUbxftp4nMx7t47dc7LGgJx4ZZ9WT6jHwqIc28fkv7ua5kJy7HSD9VR7qj0A+/J8av7kDsktLaBHu4lnuGALCQZVM76AnunHQk53zjA2oCruE9tHE4WBkkS4XxWSNR9hQKQftq7ez7tCt+KoQmYp0GXhY5OPzkP1lztnAI2yBkZaueOyWzuoXNtElvcKCUMY0oxH1XUezg9NQGRsdwMHO3AuKy2F1HPHlZIX3B26bMp9CMqfjQGz6KT8Pu1mijlTdJEV1+DAEfcaUUAUi42P5PP/NP+6aW0j4wPxE382/7poDKXZxcaLlz/siP2kopp5duNEjH9Ej7xX2hFywO29f+mc75ECMMeJXUcfYDUO0DOD0G3yBKfuSKflU27eV08XhYeFsjH4B5M/cKhHd/VOw93+2Mn74zVWv8ilifkNnBZGiuoWCd4ySqQnTUQwwufU7Vc3NHE7tZ+HlbTJ70kKZV3YxspUkDAwrM2rcbVUtjOkV9bzS7IJI5GxvjBBbb0INWzzBzfbrcWB0yldbnJgkXrGUUqGUFt3+rmsr1JSnVg1DNwy69HpozZwc06Tbdth6fiF/jayi9Abr/APVj76ZuTuJcQa2UtaRkZYqTPoJyxPu6G8cjOR4U9tzXCATouSB5Ws3+KYpm5P5yhkth+LuMqWHswO4xqJX2kUjoRt55+NYsYT9qX0Vuv5d+5fbWZcfXp/o423F+INxEq1mi4g90zDGC+ziTSc5Ixp0+HhVec7cQkk4k7TRdy8YC6NWrcLlPaAwc5B+BqxrTna3kv2UJN7MOnPcuTnVkgxqC4GMb4/8AzWXaFxOObiMs0Or6udalTqRQp9k7j3RsQPGtb06nL3+Knl4O/wDbe/7KWLtKk0pX1G7iyEIAOinf4AaF+9GPzp+7JrGC5vJLS4xpuYJIkON1f2XVl8mGg49dvHFRq/ugVCKc4I388KB/aWPzpJBK8bJIhKspDKw2IIOxB8wR19K3qSajqZlBNQ1Lr7FmltOLXljOoWTuvaOfeaJhpYeYZHLZ8t/GrG7WLxIuE3pfGGjKKD4s5Crj5nPyqiYe0+Q3tpfywI1xArJIyNoEylSF1LpIDDJOR12GBgU3c/8AaDc8VZRIBHChykSk4B/OYn3mxtnbAzgDJz0StodUklZCPs5t2k4pYKoyRcRt8kYM33KaY738o/6x/tq7+wTkV4z/AAjcIVJUi3Vhvhtmkx1GR7K+YLHoQTR97+Uf9Y/21JJN4uyDirKGEC4YAj8anQ9PrVGuaOWrjh8qw3SBHZA4AYN7JJAOQSOqmtg8L/IxfqL/AGCs9/hHf6Th/oqf3ktAI+Cf9l+If0tP+VUd7NoWe/RE95obhV+JtpQPvqRcE/7L8Q/paf8AKpu7FP8ATVn/AOZ/cyUBEeFXAjnhkYZVJFYjzAYEj7q2tDKHVWUgqwBBHQg7giswdr3Ij8PuXmjUm1mYsjAbIxOTGfLH1fMeZBrvyL2v3PD4hBJGLmFdkDMVZB+aHwcqPAEbdAcYFAaaJxuaxhzPdLLeXUqbpJPIy/BnJH3Gp5zp2zXN7C0EMS20bgrIQ5d2B6gNhQoI2O2T5+bP2V8jPxK5UspFrEwMr+BxuI182bbPkDnyyBpDkWFk4dYowwy28QI8joG1PlfAMV9oAqqO1jtTWzL2VsqyTlcSO3ux6h0wDlnwc+QyOu4Fr1jPj0Ukt/cLgtK9w4wOpdpCMD4k0A1I5HSitIcmdjNpBCDeL9InYe0CSET0UAjOOmo9fIUUBDfwgBo4payHobdQfgHk1fc1QLQfd8fdJ9cGM/tIh+dWP+EGcX1iT0MTKfgWIP3NVcYJ2+sR9hIx/eRD7aq1/kUcT8vwJb2UqY5lAyjhhnf3sOMjy1ah8qvC+vI55OFy59mR2dM+sLkfYSPniqUvF1I+PEEj5YkX9l2HyqUcq2lve2MMcoUSQ3UcerUQxjkbOnOfH2lHwFZmPoxnCM3dWutNdJK1/wBmh6bVeVxXnMuimjlSZXtYyhBALD2fMO2fv3+deP4p2enQbaMjpuCT9pOarLmSKysrN0jiRrmWWdVJJbQiSugbrsQoAHrk+BrBw2HhXXtxbu2uS778RsVKjhxNLbr/AMFHO3PzRXsn0PRqWPuWlI1ZIYt7I6eySRuD4+lV9dSy3UjzSNqZj7TtsM42yeg6YrytiSmrxxnH6PQfNjsBXqC+aM6WGdO3ky+gb/A5HpX12Hw1OhG1JK6Vr82YlbETqXy/oVQcPVeo1HxBB2Hqo9rr0ddQ9K7zQBxg+PQjGT8Pqv8ALS3mDRbyq49k5xvpxuPXQDkH9KM/Kkd5xDchcHPUnBz8fBvDBIzUrPKXcz0qk5dyZ9mHJVlxNpYJpp4riM6gF0gOnTKhl1BgeoPmvri4eW+yXh1mwfu2nkU5DTkNj4IAE+ZBNZhgv5UcSJLIrr0dXIYeGzA5G21THlrtX4jaMNUzXEfik5LZ88SH2wfLcj0NW13NBXtqapqtJOxDhrEkm4yTn8oPH+pUs5L5sg4nbieAkeDofeRvI+niD4j5gMHad2lR8LURRgS3TjKofdQeDSY3+CjBPmOtSSTqCIIqqOigAfIYqJ84dnFnxKZZ7gy61QRjQ4AwCzdNJ3yx+6s68Y7ROJXLFnvJlH5sTGNR6YTGfnk144V2gcSt2DJeTH9GRzIv+6+R9lAaItuzKySylsFM3cyyCRsuNWRpxg6ensjwrly32U2Njcx3UJm7yPOnU4I9pSpyNI8GNIey/tSTiR+jzqsV0BkAH2ZQBklM7hhuSu+24J3wzdvfMt1ZvZi2neEOsmrSeuCmM/aaAtu7tUlRo5EV0YYZWAII8iDsarni/Yhw6Zi0Zmgz9WNwV+xwxHwBqkv/AKj8U/12b7R/7U5cG7XeJwOC0/foOqSqCD/WADD7aAtjhfYdw6JtUjTz/ou4Vf2Ap++rIsbOOFFjiRY0UYVVAAHwAqCca50F1wKe+tHaJwgzg+1G4ZdSk/Pr4gg+NU3y32q38FzFJPcSTwhvxkZI9pTscdPaHUb9QPCgNTUVxs7pJY0ljYMjqGVh0IIyCPlWc+0vnfiFvxO7hhu5UjRxpUEYAKqdtvWgL2515gWwsp7o7lF9gebnZB8NRGfTNZZ5Nuy3FbOVzrZruJmJ3JJkBJ+OTn41ZnaVdzT8t8Old2dmkRpGPU5STBPz/wAKR/g7cuRTTT3cgDNBpWMHoGbOXx5gDA+J8cUBoKiiigKO/CKjU3HDgw2YSKftTH2E5qsCx6/WO+PUjV+/Gw+dWf8AhML/AKPbx/HD+6qsO8+sPH2gPskA+0SD51WrrVMp4papn3IB9B+6D/8AHL+zTfwW1LXcNuWZQ86I2k4316cj1GTg+tOGkDbw6fIHR+5Ih+VNtzO0U8cynDjS49GU7/tKa8Qu00uaIwkrTL34xwu0tYJJZTMI0XJ/lM+T5AZk6k7fOqEtoRI7PpOjV7uckkn2UB6knz8smpBzjzPPfOkHerLGpBBWPuwWIGcgs3u5IznzNN0aBVABIUA7+ODsz/rN7q+lUsBh6mHpt1JNyl99F+efnIv4/ExbywXnmx7z6jOSdWNsjZn/AFUHsr5mm/iZUaRjDbbfmr4A+bHOo/EUsnlCAkgbYGnwyPdj/VXq3mablj1JI751bEE+OTufuNX6a1v5552M+itcz2888aJa3KcKcCXiLs4nknKRAEaSucEEYzkaJGyCKhltAXJwrMFGptIyQo6n0A8zV9dqPLzRcuWkQG9qYWk+JVkb9uTNV92IcWS34rF3hAWZWiyegLYK/ayhfnVovDBb6MZTGB4jO3qTu6fPUtIJ7LMqAMF7w9XwqjJ6lh7OnfqNh6VpnmnsqsbwmRFNrP17yH2cnzZPdPXcjBPnVMc98k3HDFH0hkeGRtKyxkDJ6+3CfHAzlftrgoSg7rUqqnKnLMtUTTsw5M4lwm6aeZUFs0bCbTIDsoLKwXxIIx8GaqZ41xOS8uZZ5MmSZy2OvU7KPQDCj0Aq6uzHnv6ZZtwuUu1yY5I4nAJDJobSWb6pUDTk9fZ6nNUdY3BhmjkxvG6tg+akHB+yu5aNVdn/ACFb8NgQd2r3BAMspAJLHqFPgo6ADrjJ3pTztyTbcSgeORFWXB7uYL7SN4bjcrnqvj6HBD/w69SeKOaJgySKGUjxBGRXS4nWNWd2CqoLMxOAABkknyAoDF8cktnc5U6JoJOo8GRvv3FWh2+8QFxHwmddhLC7geWoRnH31WPMd8Li7uZ192WaSQfB3LD+2rB7Y7NobPgkTjDJbEMPIhYsj7aAkH4OdhFLFe95Gj4ePGtQ2Nm6ZFMv4QPALW1ntnt0SJplcyIgAHsldLaRsM5YbddNQHgHNN5ZK4tZmiVyNWkDcjpuQfOlnCODX/GrhipaeUY1vJIPZB6EknOkeSg/CgJPyM7fwBxoH3B3ZHxJGr7gtVvbW7SEqiliFZsDyRSzH5KpPyrRfHOU04Zy5d26nU5UPI/5zlkzj0AAA9BVTdi4B4zaAgEHvQQfHMMgoCe/g+855B4bM24y9uT5dXj/ALXH9byFQDtmXHGb34p98SGu/aPy1JwbiKyQEpGzd7bOPq4IJX4odvHKlc9TTBztx4X95LdBdHeiPK+TLGitj01KcemKAvUcK+lcqrH4i1Ei4/Oj9sD56cfOoR+Dnxju7ye2J2nj1L+tGc4x+qzH+qKcU7Ura14LDaRZluTb92RghYyQQSzHrgHOFznzFQjsagd+MWndj3SzMfJQjBs/bj4kUBq6iiigK/7R+Bx315w+2lHsyRXYBxkq2iPSw9Qd6z7PZS2dxNbXAw8PUdfdOr2fNWQsQfIitLcw/wCluE/q3X7kdMnbDyCeIQ/SLcYu4VOMf96m+Uz57kr8x45HmccyseKkFONmUPo+qf1T98ZP3xmkPFhlAx2Oc4/XGT+0r0pgk15XcMMK2diCRoO36yoaLka0bw1AkfPEg/5gqpG8ZamfC8Jq/IZ7WbQTtkHY+ePEA+Genwp2il1YYEZ65xsGA3Yj82MbAeJpHwoZDr1BxsfdPkD5E+DeB+NJ7uExkgE6WG3hkZ6EeYIwR5iu0kpStzLM4xnNx2fnnminT3rA7iJcgb77AsT8TjJPmakPKvDPpF5Z2+M6polYfoxjXJ+8fspjsJ0CAEgDfIyMnxbb1Cqg+Jqddj1zbpxLvrieGJYYWIaSRFBkkO+nUd/ZZht5eteUm525I8xTdRLkvLmiOKWEdxDJBKNUcqlGHoRg4PgfXwrJ/PvJE/C5ykiloWP4qYD2XHgD5OB1X7MjBrTv8c+Hf6/af8RH/mrjec08LlRo5byxkRtmV5omB+ILYNWS4UJwftn4lbxLETFNpGA8ysWx4ZZWXUfU5PnmotzLzLd8TmV7hzI/uoijZcn3UQeJOPMnbrV43fK/LEjFu9tFJ6hLwKP90SYHyxT1y+OAWJ1W01hG35/0hGffr7bOWA9M0BG+yrsqNui3d0XiutQaII2DEB1DDoS4OGUg4G2xziMdtHZzJBNJfWyFoJCXlVdzEx3Y4/MPXPgc9Birq/jnw7/X7T/iI/8ANR/HPh3+v2n/ABEf+agMz8n9o19w1THA6tFnPdyjUoJ6lcEMPgDiu3Nvaff8Qj7qV0jiPvJCpUN+sSSxHpnHpVycY4Py3csXkksQx6mO5WPJPUkI4BPqRXnhPA+Wrdg6SWLMOhkulk/ZdyvzxQFbdkHZzJezJdXCFbSM6hqH5Yjoqg9Uz1bocYHjh/8AwmPylh+rL/bHVsrzlw4bC+swP6RH/mpp47ecDvShurixlKZC6rhNs4zjD+goCqeyTlWPifDuI27+y2uNo3/McK+D8D0I8ifSoLwy/uuEX2oAxzwOVdD0YfWVvNWHj8CPA1pLgXEOC2QcWtzYxB8FtNwm+M46v6mk3GTwC7k724msJJMAajOmcDpnD70Ai5v5kh4jy9dXMB2aMBlPVGDLqRvUZ+YIPQ1TPYyf+mbL4v8A3T1eNovAIopYY5rFYpgBIguVw2DkZGvw8688Mg5et5UmhlsI5E3VhcJkZBB+v5E0A8donKi8TspIDgSD24WP1XA2yfI+6fQ58BWSLq3aN3jdSroxVlPUEHBB9QRitg/xz4d/r9p/xEf+aoF2lHgktreXCvZyXTRnS0cqs5fAVSFVtz08OgNAUBw3h8lxKkMKNJI5wqr1J/8AbxJOwAJNae7LOz5OFxF3w91KPxjjoo66E9M7k+JA8hVPdg/EYbfiLyTyxwp9HcBpHVBkvHsCxAzjP31f/wDHPh3+v2n/ABEf+agH2im/hnHLa5LC3uIZivvCKRXxnpnSTivtAMXMP+leE/q3X92lSyoxzZwe6kuLO5tDBrt+9BWYsARIoXYqCcjFJrPmmaC5+jcT+iwl4+8ilSQhGw2loz3mDrGQ23UH0NAQvtj7NWkLcQslPej2pol+vjfWg/PGNx9bqN86qYtOIKfe2I3PkcNnA3/NZx9lbFtrpJF1Rurr5qwI+0VSXbd2dRIrcQttMZLqJYugYuwAdPJsncdDudjnPicFJanKpTjNalRWSBJXQjJ3A9cdVP6w+/FKeIx6kPiR7QPnjTk/1lZG+INIrxirxyeOAT+sp0n71++nUqCCARp3Ax5fjVH3afsqvN2akVKjacZ+abkbqyeZ+RYvonC5LNT306wLMCxPt3CgxN46VLK4+yq/sLCWdtEMbyvjOmNSxwOpwATirR4fzJxKEqV4VcnTZRWwBjkOJIdXdz/k/AsfY9feq2aA08+8mwJf2VpYA4uI13JLZYyOhfxwuF1eQG9cudeVLaC6tGtdTWk791kkk64pO7lGfI4DD9bbanGz4pfRSW8y8Kuu9trI20TFH9l/axNjuvAMRo9eteZuNcWng7q8sbu5ZJo5oZDE6mMofaXAj9oMu3hg779KAU89cmWsNvfSR2s1obWRFikkdmS5Dtg6AwzkDLeySNutJu0XlGz4Z35KMWnKrZx62wiqiGWV2zknWSqqfjuOnnnC/v8AiMTpLwu7DCZpYH0SExK/vxH8V7a53B9kg48Nq7c0cVvr5bpJuE3WiVkkgGmTVbuqKjEN3XtK4XJTAG+eu9AeufeWbexAZeFyGBWhJuDdNiQEKzoEwSufaTVvjGa7z8s8Oe/tLWO1aNZLU3Dnv2bOqFnRfDGkjrnfyps5yEt/rkHBLyK5fQDLmVhhFVfyfdAbqoHWu0XEr4XsF3/BV1+JtRb6NEntYjZNerutvezpwfjQCGbk6GTgtvdQ5F3ollkXJIkiSVkZlHgYxoJxjYk705cZ5Ms7a74lLIkjWto0SRwI51SySopCmQ5IUHJJ677dMFDZXPEYV4aE4ddA2PegkxORKsrlnVl7vYFSUPXrnanG441fyXd5LJwm5e2vNHeW5SUEGNQEdJRGCrgjOdPjjwBoBh5u4NF3Hfx8NvrB1OHWRHeHSTgHvXAdWyQMEYO2K79mnLkN1BfSyWkl5JCYBHFHIYye8Zw5yPIKDuPCnLmniXELi2NnBw+/SFmDSNP300khG6jUy4VQRnSBuQD55ZeC2/ELa0vLZbC71XJhIkEcilO6Zm6BN9WrHUY9aAlQ5Hs4n4kFtZr/AOjywqkUcjB17xcyKSgIJQ7Zx4bnrTbxPk2yspuITzd5NbWrxxxwhwGeSRA5SSQD2VTJBI329MHhydfcT4dFIkXD7ou8scmsxSAYTOpCug5DhiCcjFfbF7mN7tDwe6eyumDNbFZcow3Vo5RGCCCT9XcYBzjNAJm5cteIwJcWEbWr/SY7eWF5DIg746Y5EcjV12IP+G7ieC2Gua2j4ZxC4SF2ie9hLO/eL1xCF7rGfAnOkg0m4nLeLFHb8P4Xd2kUcwnLFJJJJJE9xmYoAAvUIBjO9PlpzFdRubhODXqXLMXcI0627SEbytAF3JIGVzg+dAN/KnJ0DWgeWwubqU3rW7BS8bxJpUh3QAhcE7hsDfc03cC5Qtf4SvVnkL2FkW7yQHBOW0RrqGPa1HqNjobzpw4bzTxO0hbvbC4YG4knuXkR1WRJECyRsNGFG2Q2cA42wKjvDue3s7eSGwRrZpJzK0usO2jBCRboNlznV1Jz0zigHflXky3Til9aX4Yw2sMshIYqdKlSr5HmjasetLOT+zyHv79L0Mwhd4IcErqdUeTXtvgRoD5e2PSuKcyXl0Dcjh1xNJNYyWbzoGKyFvZEvsxEalwQQDv5jFLk5j4jrtXbhVyTBC6SYSQGZ3iWLvWPde8ERRjfp1oBf+DR+Vvv1I/7Xopb+Dzwi4t5b0zwSwhkj095GyZwWzjUBmvlAXbSe9sIphpljSQeTqGH2EGlFFAQjiHCobC/sZraNIFuJGt5kjAVX1Ru8ZKjC6lZNjjOGI8akvMHA4b2Bre4UtGxBIDFTlTkEEb9RSbnHg7XVsyRELMjLLAx6CWM6kz6EjSfQmunK3HVvYBKBpcEpLGesUi7SRt6g/aMHxoCKXXY3wx+qzDcnaU9T165pG3Ybw3we5HwkX/JVnUh4nxi3ttHfzxQ6zhe8dV1HxxkjPUfaKhKxCSWiIhyx2T2dhcx3MEtzrTOzOpUhgQQwCAkb569QKntfFYEZG4PjX2pJCiiigCiiigCiiigCiiigCiiigCiiudxMqKzuwVVBZmJwAAMkk+AAoDpRVbcO7aLGa7S2VZQrsEWZlAUsThcjOoKTtkjbO4G+J7xXisNshknlSJB4uwHyGep9BvQFXfhFcZC2cNskgDSS5dAdyqjIyPLUVPxAqo+zfk88UvBBqKRquuVgNwoIGF8NRJAGem53xgsPGL0zzzTHOZZGffr7TE7/bWouyzkmPhlqDnXPMFaV/lsi/ork79SST5AAS6ws0hjSKJQkcahVUeAAwBXeiigCiiigCiiigCovxjgk8Vwb2w0d64AngclUnA91tQB0Sr0DYORsalFFARCTh3Erza4ljsoT1jtmLysPEGdlAQfqLn1pbwrkXh9vqMdrHl10sXy+V8QdZPXqfPxqRUUBBOW2bhczWcsTiC4uXNrKrBo1DLqWHSW1x4CtjA0k5Ixmp3UQ7QZlibh08h0wxXimRz0QNHIqsx8F1MBk+YqSWfFIZsd1NHJnpodWz9hoBXRRRQBRRRQBRRRQBRRRQBRRRQATVNdufPjwBrCHuys8P4xwcsuWIK46DKjG/g1Nn4RPM+ZIbCJzhBrmCnYlvcVsHwGWwfzlql4ImdlRQWZiAoG5JOwAHmTQHlWIII2I6VIOcucrniciPclfxYwiIMKuepAJJycDJJ8B5Vc/L/Ynb/QBFdk/SWbWZI8Zj2x3YJBDL5+Z6dAaeuXOx/h1rkvGblz4z4IHwQAL8yCfWgKB7POX2vuIW8OnUmsNLtsI1OXyfDIGn4kVr4CknDeFQW6lYIYoVO5EaKgJ8yFAyaWUAUUUUAUUUUAUUUUAUUUUAUUUUB5kjDAqwBB2IIyD8RUE544HaW620sVvBFM15bhZI41RsmVdXtAA4Khs1PaS8S4bDcJ3c8SSpkHS6hhkdDg+NAKQc19qIclr9FuLzh+4SJhNbg+EMufZX9FJFcemRUvoAooooAooooAoopg5r5wtOHKhupNHeEhVClmOOpwPAbb+ooDnzfztacMCfSXYNJnQqqWJ04z6DqOpFVbzT28llZLCAoTt3s2Mj1WMZGfIkn4VGO2Xnm34pJbi2V9MAfLuANRfR0GScDT446nbzjPIXLDcSvY7YEqpy0jD6qL7x+J2UepFAN9tb3F9caUDzzzNnzLEnck+A8STsPHFaw5d5IsbLSYLWNHH1yC7A+OHbLD5EV25W5SteHR6LaIKSPac7u/6z9T8Og8AKfKAKKKKAKKKKAKKKKAKKKKAKKKKAKKKKAKKKKAKKKKAjPNPDZhNb31qneTQ6kki1BTLC+NShjtqVgrrkgZB864nnfT+U4fxFPP+T6x9sbN9tSyigGDhfOFrPKIAzxzEErHNE8TMB10h1GrbfAyaf6a+YuAxXsJimB2IZHU4eNx7rxt1Vgeh+RyCRUB5N7VYu+ksb+QJNFI0a3DAKkuhioL+EbnGfzfhsKAtKivitkZG4NJeKcSito2lnkWKNerOcD4epPgBuaA4cxcbisreS5nbCRjPqT4Ko8STsKyRzfzJLxG6e5m6tsqg7Io91R6DPzJJ8akPatz+eKThY9S2sRPdqdtR8ZGHn4AeAz5munZd2cScTk72XMdoh9p/FyPqJ/i3h8aAauUOz+94kryW6L3anGt20qT5KcbkeOOm1Xr2T9nB4UJJZnWS4lAX2M6UUHOkEgE5OCTgdB855w+xjgjSKJAkaDCqo2A/wD7xpRQBRRRQBRRRQBRRRQBRRRQBRRRQBRRRQBRRRQBRRRQBRRRQBRRRQBVMdtfZqZdV/Zp+MAzPEo9/wD2igfW/OHj16g6rnooDGvCObL21AWC6mjUdEDnTv8AoH2fniknFOM3FydVxPLMR07x2bGfLJ2+VaD7TezWxkjlu1RoZRlm7ogK582UgjPqMZ8c1Aex7kG14iGkue8OhiNCsFVgAPewNXj4MKAj3ZtyHLxSfxS2QjvZfv0J5uR9gOT4A6qsbOOGNIolCRoAqqo2AFfOH2McEaxQoscajCqowB8qUUAUUUUAUUUUAUUUUAUUUUAUUUUAUUUUB//Z" id="101" name="Google Shape;101;p14"/>
          <p:cNvSpPr/>
          <p:nvPr/>
        </p:nvSpPr>
        <p:spPr>
          <a:xfrm>
            <a:off x="1679576" y="-1957388"/>
            <a:ext cx="3705225" cy="40862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data:image/jpeg;base64,/9j/4AAQSkZJRgABAQAAAQABAAD/2wCEAAkGBxQSEhMTExQWFRUWGR8bGRgYGCAeIBwgHh8fIRseHBohICggIB8mIRwfITEiJykrMC4uHh8zODMsNygtLysBCgoKDg0OGxAQGywkHyMtLC40NS8sMC43LDcrLDAsLSwsLCwsLDAsNCwsMDcsLDc0NCwvLS8sLzcuLCwsLCwrNP/AABEIAOwA1gMBIgACEQEDEQH/xAAcAAABBQEBAQAAAAAAAAAAAAAABAUGBwgDAgH/xABREAACAQMCAwUEBAgKBgkFAAABAgMABBESIQUGMQcTQVFhIjJxgRRCkaEIIzNSYnKishUWJHN0grGzwdI1VGOSlMMlNDZDU4PC0dMXhOHj8P/EABoBAQADAQEBAAAAAAAAAAAAAAABBAUDAgb/xAAuEQACAQIEBQMEAgMBAAAAAAAAAQIDEQQSITEiQVFh8AUTMiNxgZFSwbHR4UL/2gAMAwEAAhEDEQA/ALxopg5B4obnh9rKTlu7Cv8Arp7D/tKaf6AKS8U4hHbwyTytpjiUsx9AM7DxPkPGlVVD+EZxwx2kFopwZ31OPNI8YB+LlT/VoCA8S5uuOM3miaaa3tGDaY4kdhpHTUqbuT4sQQN8YFMAmNizPY3c3erOUAVGTUoAKlgdiScroPkdqm/KP0aGfQnEWMcduukF0xlyzSgZToCqtjqNW5pN39ubW4k/hCQOLwyggjqHwh0hdyUAORt02wCKxpY6fvaJ200s+fXhv99S2qKy8r6+bltdlfOf8KWmtwFniOiUDoTjIcDwDDw8w1TOqG7JuIRWvGri1ilMsNymUkY5LOo15LAAHrIM432q+a1qc1OKkuZVas7BRRRXsgKKKKAKKKKAKKKKAKKKKAKKKKAKKKKAKK+E1Gr7nm1VzFCXu5h/3Vqvekb49ph7Cb9dTDxoCRzTKis7sFVQSzMcAAdSSdgPWq55p4zc31pdyWjNb2UUMr/SOklwyIxCwg7rFkbydW6L4mndeB3HEWD8RURW6kFLJW1BiOjXLjZ99xGPZG2dVO/OaD+Dr4AYH0WYAD+bagFXLjk2lsSSSYYySep9gdaKjnZ/ztZXUUNtDNrmit0LrocY0hVb2ioBwxA2NfKAZew/ieocQtM7wXLso/RcnYf1kJ+dWfWdezTjAtOYLqN20pM88ZJIABDllJz+ppH61XvJzDaL711bj4yoP8aAc6zv2jcVWfmKNXjeaO30JoRdZYgFzhfHDNv6LV2Pzjw8db60H/3Ef+as+clcxj+EL28a3uJzLrb8SmsoHfUdQyABsBn0qti5ONCTSu7fbfQ6UleaJhyrzAjy300dpckNKPaWIdEjVdJGoHUGVjpGT7Q8TXLgHGo5OH3WLWcoXnLKI/eDu7YG+MhWCnyxRyZzSxtmZbK6cGWV9UaqVbXIzbEspJGdOwPSvfJnM5NuxWxuiDLK+URSp1yM2AWZckZ0nb6vyr5erSaz8Gzivl0TRpRknbXdPl1I/wA1cynXwq/igmjjgbOplADbr7AOdxhGG+Mg7eNaPjcMAwOQRkH0PSs4cw8RkuOD6FspkWFgGY6dKd2SDgZ1nHun2cD2snarO5M7Q7BbC0We7iWVYUV1LbgqoBzt12r6H012ouFrZW1vfnfX9lDEfK/VIsOiovb9ofDZGVVu4yWIA97GScDLEYG/malFaBwCiiigCiiigCiiigCiio3xHnW3jkeKNJ7mSPZ0toWl0nyZgNCn0LbeOKAklFRIc84xr4dxKNfzjbBgPiI3Zh9leLntGtMBIO8nuWYKlsEZJGY+YkC6VGCSx2AGaAmFRO85okuJXt+Gokzo2mW4fPcwnxXI3lk/QU7Z3IrjNwviN7hLtobW2O7x20jtLIP/AA3lKqFX84puemQDUq4fYxwRrFCixxoMKqjAAoCMjkgT78QuZrw9e7J7qHY5GIY8A/1y2fGpNY2UcKCOKNI0HRUUKB8htSiigCmjnAfyC9/o8v8AdtTvTVzYP5Def0eX9xqAz32BvjiE39Gb+8iopP2Ivi+l/o7fvx0UAwcy3Ai4vdSModUvZGKMAQwWUkqQdiDjGDWorXlXhzKrpZWmGAIIt49wRkfVrMvaBbr/AAjxMY3WdmHwL+1+8D8q0H2O8W+k8JtTkaogYWHl3ey/saT86hO5Cd7oUc58Ltbfh97KltArJBIVIiQYOk6fDzxVKdnnMH0OxuGFrcSHUzGVEBQYUABmzsF3J2OM1cXbRcmPg92QcFgi/JpEDfs5qqLLm60i4KbZZPxxhdNARvefVnfGPrZzms/1NOVOMFByvJdf3oWcO7SbvayH/lHmMpY26ixuzojUApGCr4G7KSw2J36ePjXflHmfvLYMLO4A1ORoQFTl2PsnIz1x065rvY87WCQR4mOhEA/JSeAA/Mx4Ul5O5xtGtY1MmhkBBUq225xuBg7Y6GvmqtOUozl7L+S69zQjJJpZ1t2GmXmR5rW/gjsLrJaUbIPZ7zLe2Oob2tRAB69d6n3YXIr8HgGASjSKdv8AaM3/AKqiXDOfrETXf4w4MgcMI3OoCONSdlyMFSN8eFPf4PFwGsLhF91LltIPXSVQjP31velKUXNOm47PW+t1rv0KOJs7cV9yb878He7sbi3hKB5FGnV02YNg46ZxjO+M5waarfmu8m9iHhsiyptN9IkEcaN+akgDGXzBUYwVORnFTKitgqjPy1xs3Syh4jDNDJ3csZYNpbSGGlxsylWBBwOvQU8VX3Ll0tlxS7tJbnULgrMhlUKWlkLAojAYYBFjAUn4DrVg0AUUV8Y4GTsBQH2ioZacw394GlsYLX6PrdEknmfMgRipZVSMgKSpxuciknH+OcTSCSA2bLcSAJFPanvYwzEAlshXjwMnUw0+tAO/OHEZS8FjbPonudRaQbmGFR+MkH6WSEXPi3pTzwXhMVpCkECBI0Gw8SfEsepYnck9aScA5agtCzRh3lcAPNLI0kj46ZdiTj0GB6U80AV8x419ooAooooAooooApr5pH8iu/5iT9xqdKbeZR/I7r+Zk/cNAZp7HGxey/zDfvx0Vy7JWxeSfzLfvpRQg98+2/8A0xfjOxkII9JMDPyLA1OvwbeK4+mWbHcYlUfsSf8AoqF9pin+G70DoxVSfLVGmk/72K+dmPFfo3GrZ84Sc6D/AOaNh8pNP2VzT42jkn9VrsWv+ENdaOFqu/4ydF+wO2/+7TBxO5sf4OggMsBTMC4Dp01prbAPlqJPxpR+EdNqTh9uOskrnPlpCqP7z7qUcy8v27Q20IijVBPEANI6avaA8faAIPxrH9XnBTpKTe7enaxpYVO0rDyeLWyrkzwhAP8AxFxj7cYpp5F4hb/QbdY5EwqYI1AHIJyWHgSd/nT2vC4dOjuY9P5uhcfZjFMvKnBbUWyFYIjktk6FJJ1MDuR6Y9MYr5pOl7Ut9106M0eLMttn/R44fxiyS7vAJYUc92XbUo1eyR72d8ePlmvfYhcobnjCRlWjE6uhXoQ5k6Y2x7IrnYcFt04jcaIYhm3ibAQdWeYMQMbZCrnHXFR7hXNEHBeI8XJQYZIzFEm2pyAQo2wo9sknwAOAdgd70iVP35KN9Yx3/BRxSlkTdt2Xnd8ThiZElljjZ86FdwpbGM6QTk4yOnnSoGsf8f4hPxCaS6unJdugHRUClgqrnZRlQBn62Tkkk+OH8ZurB0MNxIoDZ0K7BTpO4Zc4IJyPtr6BTi3YzFVi3lTNZ8wcHjvLeSCTo42YdUb6rqfBlOCD6U28l8ZeaN4LjAu7Y93OPzvzJV/RkX2h65HhT/bzB1V13VgGB9CMimPmHlkTyJcwytbXcYKrMoByp3McqHaSPO+DjB3BFezoSCoPLH/C9zIhZ/4OtzoYKdIupfrAkbtDH0xsGbPULSqfgN/cju7q9jSE++trEY2kH5pkZ2Kg+OkA+oqTWFlHBGkUSBI0GlVXoAKA6W8CxqqIqoigBVUAAAdAANgB5V0oooAooooAooooAooooAooooApu5i/6pc/zMn7hpxpBx8fyW4/mn/dNAZe7Kv+tyfzLfvpRR2Vf9bk/mW/fSigHHtWOOO3qj6wjA+Pcxsv7QFRLiLlTHKhIKtlSPDOJEI+Go/ZU07YItPG7k4yXSNl+KxrjH+5j51Eb6MMjAb4GR8FOR+xJ91V5u1RFOpLLWTJ9228UW9l4VpO0sCyDHUd8wHT000/cwcoW7Gxi/Gae/0nMznIEUr+LbHKDcYIycYqm4LuW5ks4tWGj0wxt4gGRmX7DIcegFW/zLwO4M1gFvpiTMRqZY/ZPduxZQqLvpVlw2fe+3L9Vk1VglPLpLr030NjDJZZaX2JD/Fe206dMhB23nlz9uvNNXKnKsCW64MwyWzpuJVHvMMaVcDbp0pwbl+QjH0+7yfHMX/xUycn8ryrbj+XXK6mchUKYHtH89WOTjJ6bk/GsCM37Uvq81/LuXmuJcH+BbDybai7eQiRiYh700hI3YE6tWrcY6k9KqbmvhccHEriFc4yNGrLbyKpGSdzjXnJ8qs+Dl64W/Ym/uCpgyD7GrZ8aTlSmBnOdOdz08a05xtWh4nOrytKwxpdxuxaNdAOBjbIHQe7Wt6ZOTqtOpm4O/bqijjl9F2jbVifUOv1evyzq/ciUfOmbij5cD80AH49W/aJpxvn0o+OmMD5nSP2Iz/vUzRJqYAnGT1Pr51uUY/+jGw0N5Eut+1HikcccUd1oSJFRQI4zsowMkqSTgdSak3LfbneRMou0S4j8SoCOPUEewfhpGfMU/8AYZwKyube6Wa2ilkjlAJlRWYKyLtk+TK+4xSDtl7MYbaE31kvdopAmiBJADHAdM7jcgFem4Ixg5sJ3Vy4ndXLp5e47BfQJcW7642+1T4qw8GHl/gRWerjtp4mrMoaHYkfkh4H4157COZGtuILblvxN17JHgHAJRh6/V/regqu738o/wCsf7akk2tYyFo42PVlBPxIFVL2w9ol5w29jhtjGEaBXOpNR1F5FO/wUVMeH9oPDFijBvYAQigjV6CqS7deMwXd/FJbSpKgt1UshyARJISPjgg/OgJnw3tJvn4Jd3zNH38VwsanQMaT3ecr/WNJOzbtSv73iVvbTtEY5NerTHg+zG7DfPmoqNcE/wCy/EP6Wn/Kpr7GpAvGLRmOAolJPoIZCaA0Jz7z3b8KjDS+3K4/Fwqfab1J+qvr9gNUbxftp4nMx7t47dc7LGgJx4ZZ9WT6jHwqIc28fkv7ua5kJy7HSD9VR7qj0A+/J8av7kDsktLaBHu4lnuGALCQZVM76AnunHQk53zjA2oCruE9tHE4WBkkS4XxWSNR9hQKQftq7ez7tCt+KoQmYp0GXhY5OPzkP1lztnAI2yBkZaueOyWzuoXNtElvcKCUMY0oxH1XUezg9NQGRsdwMHO3AuKy2F1HPHlZIX3B26bMp9CMqfjQGz6KT8Pu1mijlTdJEV1+DAEfcaUUAUi42P5PP/NP+6aW0j4wPxE382/7poDKXZxcaLlz/siP2kopp5duNEjH9Ej7xX2hFywO29f+mc75ECMMeJXUcfYDUO0DOD0G3yBKfuSKflU27eV08XhYeFsjH4B5M/cKhHd/VOw93+2Mn74zVWv8ilifkNnBZGiuoWCd4ySqQnTUQwwufU7Vc3NHE7tZ+HlbTJ70kKZV3YxspUkDAwrM2rcbVUtjOkV9bzS7IJI5GxvjBBbb0INWzzBzfbrcWB0yldbnJgkXrGUUqGUFt3+rmsr1JSnVg1DNwy69HpozZwc06Tbdth6fiF/jayi9Abr/APVj76ZuTuJcQa2UtaRkZYqTPoJyxPu6G8cjOR4U9tzXCATouSB5Ws3+KYpm5P5yhkth+LuMqWHswO4xqJX2kUjoRt55+NYsYT9qX0Vuv5d+5fbWZcfXp/o423F+INxEq1mi4g90zDGC+ziTSc5Ixp0+HhVec7cQkk4k7TRdy8YC6NWrcLlPaAwc5B+BqxrTna3kv2UJN7MOnPcuTnVkgxqC4GMb4/8AzWXaFxOObiMs0Or6udalTqRQp9k7j3RsQPGtb06nL3+Knl4O/wDbe/7KWLtKk0pX1G7iyEIAOinf4AaF+9GPzp+7JrGC5vJLS4xpuYJIkON1f2XVl8mGg49dvHFRq/ugVCKc4I388KB/aWPzpJBK8bJIhKspDKw2IIOxB8wR19K3qSajqZlBNQ1Lr7FmltOLXljOoWTuvaOfeaJhpYeYZHLZ8t/GrG7WLxIuE3pfGGjKKD4s5Crj5nPyqiYe0+Q3tpfywI1xArJIyNoEylSF1LpIDDJOR12GBgU3c/8AaDc8VZRIBHChykSk4B/OYn3mxtnbAzgDJz0StodUklZCPs5t2k4pYKoyRcRt8kYM33KaY738o/6x/tq7+wTkV4z/AAjcIVJUi3Vhvhtmkx1GR7K+YLHoQTR97+Uf9Y/21JJN4uyDirKGEC4YAj8anQ9PrVGuaOWrjh8qw3SBHZA4AYN7JJAOQSOqmtg8L/IxfqL/AGCs9/hHf6Th/oqf3ktAI+Cf9l+If0tP+VUd7NoWe/RE95obhV+JtpQPvqRcE/7L8Q/paf8AKpu7FP8ATVn/AOZ/cyUBEeFXAjnhkYZVJFYjzAYEj7q2tDKHVWUgqwBBHQg7giswdr3Ij8PuXmjUm1mYsjAbIxOTGfLH1fMeZBrvyL2v3PD4hBJGLmFdkDMVZB+aHwcqPAEbdAcYFAaaJxuaxhzPdLLeXUqbpJPIy/BnJH3Gp5zp2zXN7C0EMS20bgrIQ5d2B6gNhQoI2O2T5+bP2V8jPxK5UspFrEwMr+BxuI182bbPkDnyyBpDkWFk4dYowwy28QI8joG1PlfAMV9oAqqO1jtTWzL2VsqyTlcSO3ux6h0wDlnwc+QyOu4Fr1jPj0Ukt/cLgtK9w4wOpdpCMD4k0A1I5HSitIcmdjNpBCDeL9InYe0CSET0UAjOOmo9fIUUBDfwgBo4payHobdQfgHk1fc1QLQfd8fdJ9cGM/tIh+dWP+EGcX1iT0MTKfgWIP3NVcYJ2+sR9hIx/eRD7aq1/kUcT8vwJb2UqY5lAyjhhnf3sOMjy1ah8qvC+vI55OFy59mR2dM+sLkfYSPniqUvF1I+PEEj5YkX9l2HyqUcq2lve2MMcoUSQ3UcerUQxjkbOnOfH2lHwFZmPoxnCM3dWutNdJK1/wBmh6bVeVxXnMuimjlSZXtYyhBALD2fMO2fv3+deP4p2enQbaMjpuCT9pOarLmSKysrN0jiRrmWWdVJJbQiSugbrsQoAHrk+BrBw2HhXXtxbu2uS778RsVKjhxNLbr/AMFHO3PzRXsn0PRqWPuWlI1ZIYt7I6eySRuD4+lV9dSy3UjzSNqZj7TtsM42yeg6YrytiSmrxxnH6PQfNjsBXqC+aM6WGdO3ky+gb/A5HpX12Hw1OhG1JK6Vr82YlbETqXy/oVQcPVeo1HxBB2Hqo9rr0ddQ9K7zQBxg+PQjGT8Pqv8ALS3mDRbyq49k5xvpxuPXQDkH9KM/Kkd5xDchcHPUnBz8fBvDBIzUrPKXcz0qk5dyZ9mHJVlxNpYJpp4riM6gF0gOnTKhl1BgeoPmvri4eW+yXh1mwfu2nkU5DTkNj4IAE+ZBNZhgv5UcSJLIrr0dXIYeGzA5G21THlrtX4jaMNUzXEfik5LZ88SH2wfLcj0NW13NBXtqapqtJOxDhrEkm4yTn8oPH+pUs5L5sg4nbieAkeDofeRvI+niD4j5gMHad2lR8LURRgS3TjKofdQeDSY3+CjBPmOtSSTqCIIqqOigAfIYqJ84dnFnxKZZ7gy61QRjQ4AwCzdNJ3yx+6s68Y7ROJXLFnvJlH5sTGNR6YTGfnk144V2gcSt2DJeTH9GRzIv+6+R9lAaItuzKySylsFM3cyyCRsuNWRpxg6ensjwrly32U2Njcx3UJm7yPOnU4I9pSpyNI8GNIey/tSTiR+jzqsV0BkAH2ZQBklM7hhuSu+24J3wzdvfMt1ZvZi2neEOsmrSeuCmM/aaAtu7tUlRo5EV0YYZWAII8iDsarni/Yhw6Zi0Zmgz9WNwV+xwxHwBqkv/AKj8U/12b7R/7U5cG7XeJwOC0/foOqSqCD/WADD7aAtjhfYdw6JtUjTz/ou4Vf2Ap++rIsbOOFFjiRY0UYVVAAHwAqCca50F1wKe+tHaJwgzg+1G4ZdSk/Pr4gg+NU3y32q38FzFJPcSTwhvxkZI9pTscdPaHUb9QPCgNTUVxs7pJY0ljYMjqGVh0IIyCPlWc+0vnfiFvxO7hhu5UjRxpUEYAKqdtvWgL2515gWwsp7o7lF9gebnZB8NRGfTNZZ5Nuy3FbOVzrZruJmJ3JJkBJ+OTn41ZnaVdzT8t8Old2dmkRpGPU5STBPz/wAKR/g7cuRTTT3cgDNBpWMHoGbOXx5gDA+J8cUBoKiiigKO/CKjU3HDgw2YSKftTH2E5qsCx6/WO+PUjV+/Gw+dWf8AhML/AKPbx/HD+6qsO8+sPH2gPskA+0SD51WrrVMp4papn3IB9B+6D/8AHL+zTfwW1LXcNuWZQ86I2k4316cj1GTg+tOGkDbw6fIHR+5Ih+VNtzO0U8cynDjS49GU7/tKa8Qu00uaIwkrTL34xwu0tYJJZTMI0XJ/lM+T5AZk6k7fOqEtoRI7PpOjV7uckkn2UB6knz8smpBzjzPPfOkHerLGpBBWPuwWIGcgs3u5IznzNN0aBVABIUA7+ODsz/rN7q+lUsBh6mHpt1JNyl99F+efnIv4/ExbywXnmx7z6jOSdWNsjZn/AFUHsr5mm/iZUaRjDbbfmr4A+bHOo/EUsnlCAkgbYGnwyPdj/VXq3mablj1JI751bEE+OTufuNX6a1v5552M+itcz2888aJa3KcKcCXiLs4nknKRAEaSucEEYzkaJGyCKhltAXJwrMFGptIyQo6n0A8zV9dqPLzRcuWkQG9qYWk+JVkb9uTNV92IcWS34rF3hAWZWiyegLYK/ayhfnVovDBb6MZTGB4jO3qTu6fPUtIJ7LMqAMF7w9XwqjJ6lh7OnfqNh6VpnmnsqsbwmRFNrP17yH2cnzZPdPXcjBPnVMc98k3HDFH0hkeGRtKyxkDJ6+3CfHAzlftrgoSg7rUqqnKnLMtUTTsw5M4lwm6aeZUFs0bCbTIDsoLKwXxIIx8GaqZ41xOS8uZZ5MmSZy2OvU7KPQDCj0Aq6uzHnv6ZZtwuUu1yY5I4nAJDJobSWb6pUDTk9fZ6nNUdY3BhmjkxvG6tg+akHB+yu5aNVdn/ACFb8NgQd2r3BAMspAJLHqFPgo6ADrjJ3pTztyTbcSgeORFWXB7uYL7SN4bjcrnqvj6HBD/w69SeKOaJgySKGUjxBGRXS4nWNWd2CqoLMxOAABkknyAoDF8cktnc5U6JoJOo8GRvv3FWh2+8QFxHwmddhLC7geWoRnH31WPMd8Li7uZ192WaSQfB3LD+2rB7Y7NobPgkTjDJbEMPIhYsj7aAkH4OdhFLFe95Gj4ePGtQ2Nm6ZFMv4QPALW1ntnt0SJplcyIgAHsldLaRsM5YbddNQHgHNN5ZK4tZmiVyNWkDcjpuQfOlnCODX/GrhipaeUY1vJIPZB6EknOkeSg/CgJPyM7fwBxoH3B3ZHxJGr7gtVvbW7SEqiliFZsDyRSzH5KpPyrRfHOU04Zy5d26nU5UPI/5zlkzj0AAA9BVTdi4B4zaAgEHvQQfHMMgoCe/g+855B4bM24y9uT5dXj/ALXH9byFQDtmXHGb34p98SGu/aPy1JwbiKyQEpGzd7bOPq4IJX4odvHKlc9TTBztx4X95LdBdHeiPK+TLGitj01KcemKAvUcK+lcqrH4i1Ei4/Oj9sD56cfOoR+Dnxju7ye2J2nj1L+tGc4x+qzH+qKcU7Ura14LDaRZluTb92RghYyQQSzHrgHOFznzFQjsagd+MWndj3SzMfJQjBs/bj4kUBq6iiigK/7R+Bx315w+2lHsyRXYBxkq2iPSw9Qd6z7PZS2dxNbXAw8PUdfdOr2fNWQsQfIitLcw/wCluE/q3X7kdMnbDyCeIQ/SLcYu4VOMf96m+Uz57kr8x45HmccyseKkFONmUPo+qf1T98ZP3xmkPFhlAx2Oc4/XGT+0r0pgk15XcMMK2diCRoO36yoaLka0bw1AkfPEg/5gqpG8ZamfC8Jq/IZ7WbQTtkHY+ePEA+Genwp2il1YYEZ65xsGA3Yj82MbAeJpHwoZDr1BxsfdPkD5E+DeB+NJ7uExkgE6WG3hkZ6EeYIwR5iu0kpStzLM4xnNx2fnnminT3rA7iJcgb77AsT8TjJPmakPKvDPpF5Z2+M6polYfoxjXJ+8fspjsJ0CAEgDfIyMnxbb1Cqg+Jqddj1zbpxLvrieGJYYWIaSRFBkkO+nUd/ZZht5eteUm525I8xTdRLkvLmiOKWEdxDJBKNUcqlGHoRg4PgfXwrJ/PvJE/C5ykiloWP4qYD2XHgD5OB1X7MjBrTv8c+Hf6/af8RH/mrjec08LlRo5byxkRtmV5omB+ILYNWS4UJwftn4lbxLETFNpGA8ysWx4ZZWXUfU5PnmotzLzLd8TmV7hzI/uoijZcn3UQeJOPMnbrV43fK/LEjFu9tFJ6hLwKP90SYHyxT1y+OAWJ1W01hG35/0hGffr7bOWA9M0BG+yrsqNui3d0XiutQaII2DEB1DDoS4OGUg4G2xziMdtHZzJBNJfWyFoJCXlVdzEx3Y4/MPXPgc9Birq/jnw7/X7T/iI/8ANR/HPh3+v2n/ABEf+agMz8n9o19w1THA6tFnPdyjUoJ6lcEMPgDiu3Nvaff8Qj7qV0jiPvJCpUN+sSSxHpnHpVycY4Py3csXkksQx6mO5WPJPUkI4BPqRXnhPA+Wrdg6SWLMOhkulk/ZdyvzxQFbdkHZzJezJdXCFbSM6hqH5Yjoqg9Uz1bocYHjh/8AwmPylh+rL/bHVsrzlw4bC+swP6RH/mpp47ecDvShurixlKZC6rhNs4zjD+goCqeyTlWPifDuI27+y2uNo3/McK+D8D0I8ifSoLwy/uuEX2oAxzwOVdD0YfWVvNWHj8CPA1pLgXEOC2QcWtzYxB8FtNwm+M46v6mk3GTwC7k724msJJMAajOmcDpnD70Ai5v5kh4jy9dXMB2aMBlPVGDLqRvUZ+YIPQ1TPYyf+mbL4v8A3T1eNovAIopYY5rFYpgBIguVw2DkZGvw8688Mg5et5UmhlsI5E3VhcJkZBB+v5E0A8donKi8TspIDgSD24WP1XA2yfI+6fQ58BWSLq3aN3jdSroxVlPUEHBB9QRitg/xz4d/r9p/xEf+aoF2lHgktreXCvZyXTRnS0cqs5fAVSFVtz08OgNAUBw3h8lxKkMKNJI5wqr1J/8AbxJOwAJNae7LOz5OFxF3w91KPxjjoo66E9M7k+JA8hVPdg/EYbfiLyTyxwp9HcBpHVBkvHsCxAzjP31f/wDHPh3+v2n/ABEf+agH2im/hnHLa5LC3uIZivvCKRXxnpnSTivtAMXMP+leE/q3X92lSyoxzZwe6kuLO5tDBrt+9BWYsARIoXYqCcjFJrPmmaC5+jcT+iwl4+8ilSQhGw2loz3mDrGQ23UH0NAQvtj7NWkLcQslPej2pol+vjfWg/PGNx9bqN86qYtOIKfe2I3PkcNnA3/NZx9lbFtrpJF1Rurr5qwI+0VSXbd2dRIrcQttMZLqJYugYuwAdPJsncdDudjnPicFJanKpTjNalRWSBJXQjJ3A9cdVP6w+/FKeIx6kPiR7QPnjTk/1lZG+INIrxirxyeOAT+sp0n71++nUqCCARp3Ax5fjVH3afsqvN2akVKjacZ+abkbqyeZ+RYvonC5LNT306wLMCxPt3CgxN46VLK4+yq/sLCWdtEMbyvjOmNSxwOpwATirR4fzJxKEqV4VcnTZRWwBjkOJIdXdz/k/AsfY9feq2aA08+8mwJf2VpYA4uI13JLZYyOhfxwuF1eQG9cudeVLaC6tGtdTWk791kkk64pO7lGfI4DD9bbanGz4pfRSW8y8Kuu9trI20TFH9l/axNjuvAMRo9eteZuNcWng7q8sbu5ZJo5oZDE6mMofaXAj9oMu3hg779KAU89cmWsNvfSR2s1obWRFikkdmS5Dtg6AwzkDLeySNutJu0XlGz4Z35KMWnKrZx62wiqiGWV2zknWSqqfjuOnnnC/v8AiMTpLwu7DCZpYH0SExK/vxH8V7a53B9kg48Nq7c0cVvr5bpJuE3WiVkkgGmTVbuqKjEN3XtK4XJTAG+eu9AeufeWbexAZeFyGBWhJuDdNiQEKzoEwSufaTVvjGa7z8s8Oe/tLWO1aNZLU3Dnv2bOqFnRfDGkjrnfyps5yEt/rkHBLyK5fQDLmVhhFVfyfdAbqoHWu0XEr4XsF3/BV1+JtRb6NEntYjZNerutvezpwfjQCGbk6GTgtvdQ5F3ollkXJIkiSVkZlHgYxoJxjYk705cZ5Ms7a74lLIkjWto0SRwI51SySopCmQ5IUHJJ677dMFDZXPEYV4aE4ddA2PegkxORKsrlnVl7vYFSUPXrnanG441fyXd5LJwm5e2vNHeW5SUEGNQEdJRGCrgjOdPjjwBoBh5u4NF3Hfx8NvrB1OHWRHeHSTgHvXAdWyQMEYO2K79mnLkN1BfSyWkl5JCYBHFHIYye8Zw5yPIKDuPCnLmniXELi2NnBw+/SFmDSNP300khG6jUy4VQRnSBuQD55ZeC2/ELa0vLZbC71XJhIkEcilO6Zm6BN9WrHUY9aAlQ5Hs4n4kFtZr/AOjywqkUcjB17xcyKSgIJQ7Zx4bnrTbxPk2yspuITzd5NbWrxxxwhwGeSRA5SSQD2VTJBI329MHhydfcT4dFIkXD7ou8scmsxSAYTOpCug5DhiCcjFfbF7mN7tDwe6eyumDNbFZcow3Vo5RGCCCT9XcYBzjNAJm5cteIwJcWEbWr/SY7eWF5DIg746Y5EcjV12IP+G7ieC2Gua2j4ZxC4SF2ie9hLO/eL1xCF7rGfAnOkg0m4nLeLFHb8P4Xd2kUcwnLFJJJJJE9xmYoAAvUIBjO9PlpzFdRubhODXqXLMXcI0627SEbytAF3JIGVzg+dAN/KnJ0DWgeWwubqU3rW7BS8bxJpUh3QAhcE7hsDfc03cC5Qtf4SvVnkL2FkW7yQHBOW0RrqGPa1HqNjobzpw4bzTxO0hbvbC4YG4knuXkR1WRJECyRsNGFG2Q2cA42wKjvDue3s7eSGwRrZpJzK0usO2jBCRboNlznV1Jz0zigHflXky3Til9aX4Yw2sMshIYqdKlSr5HmjasetLOT+zyHv79L0Mwhd4IcErqdUeTXtvgRoD5e2PSuKcyXl0Dcjh1xNJNYyWbzoGKyFvZEvsxEalwQQDv5jFLk5j4jrtXbhVyTBC6SYSQGZ3iWLvWPde8ERRjfp1oBf+DR+Vvv1I/7Xopb+Dzwi4t5b0zwSwhkj095GyZwWzjUBmvlAXbSe9sIphpljSQeTqGH2EGlFFAQjiHCobC/sZraNIFuJGt5kjAVX1Ru8ZKjC6lZNjjOGI8akvMHA4b2Bre4UtGxBIDFTlTkEEb9RSbnHg7XVsyRELMjLLAx6CWM6kz6EjSfQmunK3HVvYBKBpcEpLGesUi7SRt6g/aMHxoCKXXY3wx+qzDcnaU9T165pG3Ybw3we5HwkX/JVnUh4nxi3ttHfzxQ6zhe8dV1HxxkjPUfaKhKxCSWiIhyx2T2dhcx3MEtzrTOzOpUhgQQwCAkb569QKntfFYEZG4PjX2pJCiiigCiiigCiiigCiiigCiiigCiiudxMqKzuwVVBZmJwAAMkk+AAoDpRVbcO7aLGa7S2VZQrsEWZlAUsThcjOoKTtkjbO4G+J7xXisNshknlSJB4uwHyGep9BvQFXfhFcZC2cNskgDSS5dAdyqjIyPLUVPxAqo+zfk88UvBBqKRquuVgNwoIGF8NRJAGem53xgsPGL0zzzTHOZZGffr7TE7/bWouyzkmPhlqDnXPMFaV/lsi/ork79SST5AAS6ws0hjSKJQkcahVUeAAwBXeiigCiiigCiiigCovxjgk8Vwb2w0d64AngclUnA91tQB0Sr0DYORsalFFARCTh3Erza4ljsoT1jtmLysPEGdlAQfqLn1pbwrkXh9vqMdrHl10sXy+V8QdZPXqfPxqRUUBBOW2bhczWcsTiC4uXNrKrBo1DLqWHSW1x4CtjA0k5Ixmp3UQ7QZlibh08h0wxXimRz0QNHIqsx8F1MBk+YqSWfFIZsd1NHJnpodWz9hoBXRRRQBRRRQBRRRQBRRRQBRRRQATVNdufPjwBrCHuys8P4xwcsuWIK46DKjG/g1Nn4RPM+ZIbCJzhBrmCnYlvcVsHwGWwfzlql4ImdlRQWZiAoG5JOwAHmTQHlWIII2I6VIOcucrniciPclfxYwiIMKuepAJJycDJJ8B5Vc/L/Ynb/QBFdk/SWbWZI8Zj2x3YJBDL5+Z6dAaeuXOx/h1rkvGblz4z4IHwQAL8yCfWgKB7POX2vuIW8OnUmsNLtsI1OXyfDIGn4kVr4CknDeFQW6lYIYoVO5EaKgJ8yFAyaWUAUUUUAUUUUAUUUUAUUUUAUUUUB5kjDAqwBB2IIyD8RUE544HaW620sVvBFM15bhZI41RsmVdXtAA4Khs1PaS8S4bDcJ3c8SSpkHS6hhkdDg+NAKQc19qIclr9FuLzh+4SJhNbg+EMufZX9FJFcemRUvoAooooAooooAoopg5r5wtOHKhupNHeEhVClmOOpwPAbb+ooDnzfztacMCfSXYNJnQqqWJ04z6DqOpFVbzT28llZLCAoTt3s2Mj1WMZGfIkn4VGO2Xnm34pJbi2V9MAfLuANRfR0GScDT446nbzjPIXLDcSvY7YEqpy0jD6qL7x+J2UepFAN9tb3F9caUDzzzNnzLEnck+A8STsPHFaw5d5IsbLSYLWNHH1yC7A+OHbLD5EV25W5SteHR6LaIKSPac7u/6z9T8Og8AKfKAKKKKAKKKKAKKKKAKKKKAKKKKAKKKKAKKKKAKKKKAjPNPDZhNb31qneTQ6kki1BTLC+NShjtqVgrrkgZB864nnfT+U4fxFPP+T6x9sbN9tSyigGDhfOFrPKIAzxzEErHNE8TMB10h1GrbfAyaf6a+YuAxXsJimB2IZHU4eNx7rxt1Vgeh+RyCRUB5N7VYu+ksb+QJNFI0a3DAKkuhioL+EbnGfzfhsKAtKivitkZG4NJeKcSito2lnkWKNerOcD4epPgBuaA4cxcbisreS5nbCRjPqT4Ko8STsKyRzfzJLxG6e5m6tsqg7Io91R6DPzJJ8akPatz+eKThY9S2sRPdqdtR8ZGHn4AeAz5munZd2cScTk72XMdoh9p/FyPqJ/i3h8aAauUOz+94kryW6L3anGt20qT5KcbkeOOm1Xr2T9nB4UJJZnWS4lAX2M6UUHOkEgE5OCTgdB855w+xjgjSKJAkaDCqo2A/wD7xpRQBRRRQBRRRQBRRRQBRRRQBRRRQBRRRQBRRRQBRRRQBRRRQBRRRQBVMdtfZqZdV/Zp+MAzPEo9/wD2igfW/OHj16g6rnooDGvCObL21AWC6mjUdEDnTv8AoH2fniknFOM3FydVxPLMR07x2bGfLJ2+VaD7TezWxkjlu1RoZRlm7ogK582UgjPqMZ8c1Aex7kG14iGkue8OhiNCsFVgAPewNXj4MKAj3ZtyHLxSfxS2QjvZfv0J5uR9gOT4A6qsbOOGNIolCRoAqqo2AFfOH2McEaxQoscajCqowB8qUUAUUUUAUUUUAUUUUAUUUUAUUUUAUUUUB//Z" id="102" name="Google Shape;102;p14"/>
          <p:cNvSpPr/>
          <p:nvPr/>
        </p:nvSpPr>
        <p:spPr>
          <a:xfrm>
            <a:off x="1679576" y="-1957388"/>
            <a:ext cx="3705225" cy="40862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screenshot of a cell phone &#10; &#10;Description automatically generated" id="103" name="Google Shape;10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9837" y="573731"/>
            <a:ext cx="9712325" cy="57105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/>
          <p:nvPr>
            <p:ph type="ctrTitle"/>
          </p:nvPr>
        </p:nvSpPr>
        <p:spPr>
          <a:xfrm>
            <a:off x="0" y="2130143"/>
            <a:ext cx="12192000" cy="16215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4000"/>
              <a:buFont typeface="Calibri"/>
              <a:buNone/>
            </a:pPr>
            <a:r>
              <a:rPr lang="en-US" sz="4000"/>
              <a:t>The Genomes to Fields (G2F): GxE Project Description</a:t>
            </a:r>
            <a:endParaRPr/>
          </a:p>
        </p:txBody>
      </p:sp>
      <p:sp>
        <p:nvSpPr>
          <p:cNvPr id="109" name="Google Shape;109;p15"/>
          <p:cNvSpPr txBox="1"/>
          <p:nvPr>
            <p:ph idx="1" type="subTitle"/>
          </p:nvPr>
        </p:nvSpPr>
        <p:spPr>
          <a:xfrm>
            <a:off x="1524000" y="3665100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 sz="2200"/>
              <a:t>Naser AlKhalifah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200"/>
              <a:buNone/>
            </a:pPr>
            <a:r>
              <a:rPr lang="en-US" sz="2200"/>
              <a:t>University of Madison – WI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200"/>
              <a:buNone/>
            </a:pPr>
            <a:r>
              <a:rPr lang="en-US" sz="2200"/>
              <a:t>Wednesday, February 6</a:t>
            </a:r>
            <a:r>
              <a:rPr baseline="30000" lang="en-US" sz="2200"/>
              <a:t>th</a:t>
            </a:r>
            <a:r>
              <a:rPr lang="en-US" sz="2200"/>
              <a:t>, 2019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/>
          <p:nvPr>
            <p:ph type="title"/>
          </p:nvPr>
        </p:nvSpPr>
        <p:spPr>
          <a:xfrm>
            <a:off x="838200" y="27345"/>
            <a:ext cx="10515600" cy="6314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200"/>
              <a:buFont typeface="Calibri"/>
              <a:buNone/>
            </a:pPr>
            <a:r>
              <a:rPr lang="en-US" sz="3200"/>
              <a:t>Overview</a:t>
            </a:r>
            <a:endParaRPr/>
          </a:p>
        </p:txBody>
      </p:sp>
      <p:sp>
        <p:nvSpPr>
          <p:cNvPr id="115" name="Google Shape;115;p16"/>
          <p:cNvSpPr txBox="1"/>
          <p:nvPr>
            <p:ph idx="1" type="body"/>
          </p:nvPr>
        </p:nvSpPr>
        <p:spPr>
          <a:xfrm>
            <a:off x="838200" y="952801"/>
            <a:ext cx="10515600" cy="49523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ans Symbols"/>
              <a:buChar char="▪"/>
            </a:pPr>
            <a:r>
              <a:rPr lang="en-US" sz="2000"/>
              <a:t>The G2F: GxE Project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00"/>
              <a:buFont typeface="Noto Sans Symbols"/>
              <a:buChar char="▪"/>
            </a:pPr>
            <a:r>
              <a:rPr lang="en-US" sz="2000"/>
              <a:t>Overview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00"/>
              <a:buFont typeface="Noto Sans Symbols"/>
              <a:buChar char="▪"/>
            </a:pPr>
            <a:r>
              <a:rPr lang="en-US" sz="2000"/>
              <a:t>Scale and Scope</a:t>
            </a:r>
            <a:endParaRPr/>
          </a:p>
          <a:p>
            <a:pPr indent="-1714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00"/>
              <a:buFont typeface="Noto Sans Symbols"/>
              <a:buChar char="▪"/>
            </a:pPr>
            <a:r>
              <a:rPr lang="en-US" sz="2000"/>
              <a:t>Data Types Collected</a:t>
            </a:r>
            <a:endParaRPr/>
          </a:p>
          <a:p>
            <a:pPr indent="-171450" lvl="0" marL="171450" rtl="0" algn="l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SzPts val="2000"/>
              <a:buFont typeface="Noto Sans Symbols"/>
              <a:buChar char="▪"/>
            </a:pPr>
            <a:r>
              <a:rPr lang="en-US" sz="2000"/>
              <a:t>Data Release Timeline and Access</a:t>
            </a:r>
            <a:endParaRPr/>
          </a:p>
          <a:p>
            <a:pPr indent="-171450" lvl="0" marL="171450" rtl="0" algn="l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SzPts val="2000"/>
              <a:buFont typeface="Noto Sans Symbols"/>
              <a:buChar char="▪"/>
            </a:pPr>
            <a:r>
              <a:rPr lang="en-US" sz="2000"/>
              <a:t>Database Development and Additional Projects</a:t>
            </a:r>
            <a:endParaRPr/>
          </a:p>
          <a:p>
            <a:pPr indent="-171450" lvl="1" marL="514350" rtl="0" algn="l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SzPts val="1700"/>
              <a:buFont typeface="Noto Sans Symbols"/>
              <a:buChar char="▪"/>
            </a:pPr>
            <a:r>
              <a:rPr lang="en-US" sz="1700"/>
              <a:t>MSI &amp; IAA</a:t>
            </a:r>
            <a:endParaRPr/>
          </a:p>
          <a:p>
            <a:pPr indent="-171450" lvl="1" marL="514350" rtl="0" algn="l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SzPts val="1700"/>
              <a:buFont typeface="Noto Sans Symbols"/>
              <a:buChar char="▪"/>
            </a:pPr>
            <a:r>
              <a:rPr lang="en-US" sz="1700"/>
              <a:t>Additional projects</a:t>
            </a:r>
            <a:endParaRPr/>
          </a:p>
          <a:p>
            <a:pPr indent="-171450" lvl="0" marL="171450" rtl="0" algn="l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SzPts val="2000"/>
              <a:buFont typeface="Noto Sans Symbols"/>
              <a:buChar char="▪"/>
            </a:pPr>
            <a:r>
              <a:rPr lang="en-US" sz="2000"/>
              <a:t>Questions</a:t>
            </a:r>
            <a:endParaRPr/>
          </a:p>
          <a:p>
            <a:pPr indent="-444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00"/>
              <a:buFont typeface="Noto Sans Symbols"/>
              <a:buNone/>
            </a:pPr>
            <a:r>
              <a:t/>
            </a:r>
            <a:endParaRPr sz="2000"/>
          </a:p>
          <a:p>
            <a:pPr indent="-444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00"/>
              <a:buFont typeface="Noto Sans Symbols"/>
              <a:buNone/>
            </a:pPr>
            <a:r>
              <a:t/>
            </a:r>
            <a:endParaRPr sz="2000"/>
          </a:p>
          <a:p>
            <a:pPr indent="-444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00"/>
              <a:buFont typeface="Noto Sans Symbols"/>
              <a:buNone/>
            </a:pPr>
            <a:r>
              <a:t/>
            </a:r>
            <a:endParaRPr sz="2000"/>
          </a:p>
          <a:p>
            <a:pPr indent="-444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000"/>
              <a:buFont typeface="Noto Sans Symbols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 txBox="1"/>
          <p:nvPr>
            <p:ph idx="1" type="body"/>
          </p:nvPr>
        </p:nvSpPr>
        <p:spPr>
          <a:xfrm>
            <a:off x="193163" y="1184964"/>
            <a:ext cx="6728930" cy="44880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Font typeface="Noto Sans Symbols"/>
              <a:buChar char="▪"/>
            </a:pPr>
            <a:r>
              <a:rPr lang="en-US" sz="2200"/>
              <a:t>Project within the Genomes to Fields (G2F) umbrella</a:t>
            </a:r>
            <a:endParaRPr/>
          </a:p>
          <a:p>
            <a:pPr indent="-317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200"/>
              <a:buFont typeface="Noto Sans Symbols"/>
              <a:buNone/>
            </a:pPr>
            <a:r>
              <a:t/>
            </a:r>
            <a:endParaRPr sz="2200"/>
          </a:p>
          <a:p>
            <a:pPr indent="-1714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200"/>
              <a:buFont typeface="Noto Sans Symbols"/>
              <a:buChar char="▪"/>
            </a:pPr>
            <a:r>
              <a:rPr lang="en-US" sz="2200"/>
              <a:t>A research network of more than 30 principal investigators </a:t>
            </a:r>
            <a:endParaRPr/>
          </a:p>
          <a:p>
            <a:pPr indent="-317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200"/>
              <a:buFont typeface="Noto Sans Symbols"/>
              <a:buNone/>
            </a:pPr>
            <a:r>
              <a:t/>
            </a:r>
            <a:endParaRPr sz="2200"/>
          </a:p>
          <a:p>
            <a:pPr indent="-1714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200"/>
              <a:buFont typeface="Noto Sans Symbols"/>
              <a:buChar char="▪"/>
            </a:pPr>
            <a:r>
              <a:rPr lang="en-US" sz="2200"/>
              <a:t>Involving 20 universities and research institutions.</a:t>
            </a:r>
            <a:endParaRPr/>
          </a:p>
          <a:p>
            <a:pPr indent="-317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200"/>
              <a:buFont typeface="Noto Sans Symbols"/>
              <a:buNone/>
            </a:pPr>
            <a:r>
              <a:t/>
            </a:r>
            <a:endParaRPr sz="2200"/>
          </a:p>
          <a:p>
            <a:pPr indent="-1714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200"/>
              <a:buFont typeface="Noto Sans Symbols"/>
              <a:buChar char="▪"/>
            </a:pPr>
            <a:r>
              <a:rPr lang="en-US" sz="2200"/>
              <a:t>Objective – Understanding the functions of plant genes and specific alleles across environments.</a:t>
            </a:r>
            <a:endParaRPr/>
          </a:p>
          <a:p>
            <a:pPr indent="-31750" lvl="1" marL="51435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200"/>
              <a:buFont typeface="Noto Sans Symbols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/>
          </a:p>
        </p:txBody>
      </p:sp>
      <p:sp>
        <p:nvSpPr>
          <p:cNvPr id="121" name="Google Shape;121;p17"/>
          <p:cNvSpPr txBox="1"/>
          <p:nvPr/>
        </p:nvSpPr>
        <p:spPr>
          <a:xfrm>
            <a:off x="974934" y="0"/>
            <a:ext cx="10515600" cy="706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200"/>
              <a:buFont typeface="Calibri"/>
              <a:buNone/>
            </a:pPr>
            <a:r>
              <a:rPr b="1" lang="en-US" sz="3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The G2F – GxE Project</a:t>
            </a:r>
            <a:endParaRPr/>
          </a:p>
        </p:txBody>
      </p:sp>
      <p:pic>
        <p:nvPicPr>
          <p:cNvPr descr="A close up of a map &#10; &#10;Description automatically generated" id="122" name="Google Shape;12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1914" y="1900853"/>
            <a:ext cx="5107536" cy="30562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 txBox="1"/>
          <p:nvPr>
            <p:ph type="title"/>
          </p:nvPr>
        </p:nvSpPr>
        <p:spPr>
          <a:xfrm>
            <a:off x="0" y="0"/>
            <a:ext cx="12192000" cy="63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200"/>
              <a:buFont typeface="Calibri"/>
              <a:buNone/>
            </a:pPr>
            <a:r>
              <a:rPr lang="en-US" sz="3200"/>
              <a:t>Scale and Scope</a:t>
            </a:r>
            <a:endParaRPr/>
          </a:p>
        </p:txBody>
      </p:sp>
      <p:sp>
        <p:nvSpPr>
          <p:cNvPr id="128" name="Google Shape;128;p18"/>
          <p:cNvSpPr txBox="1"/>
          <p:nvPr/>
        </p:nvSpPr>
        <p:spPr>
          <a:xfrm>
            <a:off x="252984" y="821146"/>
            <a:ext cx="11686032" cy="35494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E511E"/>
              </a:buClr>
              <a:buSzPts val="2200"/>
              <a:buFont typeface="Noto Sans Symbols"/>
              <a:buNone/>
            </a:pPr>
            <a:r>
              <a:rPr lang="en-US" sz="2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2014 – Present: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200"/>
              <a:buFont typeface="Noto Sans Symbols"/>
              <a:buChar char="▪"/>
            </a:pPr>
            <a:r>
              <a:rPr lang="en-US" sz="2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The GxE Project has evaluated more than 180,000 field plots.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200"/>
              <a:buFont typeface="Noto Sans Symbols"/>
              <a:buChar char="▪"/>
            </a:pPr>
            <a:r>
              <a:rPr lang="en-US" sz="2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Trials where conducted across 162 unique environments in the United States and Canada.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200"/>
              <a:buFont typeface="Noto Sans Symbols"/>
              <a:buChar char="▪"/>
            </a:pPr>
            <a:r>
              <a:rPr lang="en-US" sz="2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879 unique corn hybrids where tested to date.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200"/>
              <a:buFont typeface="Noto Sans Symbols"/>
              <a:buNone/>
            </a:pPr>
            <a:r>
              <a:t/>
            </a:r>
            <a:endParaRPr sz="22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9" name="Google Shape;129;p18"/>
          <p:cNvGraphicFramePr/>
          <p:nvPr/>
        </p:nvGraphicFramePr>
        <p:xfrm>
          <a:off x="2471801" y="263101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{7AC62C1C-A2A9-40AB-97A5-8C2944317D48}</a:tableStyleId>
              </a:tblPr>
              <a:tblGrid>
                <a:gridCol w="2889125"/>
                <a:gridCol w="871850"/>
                <a:gridCol w="871850"/>
                <a:gridCol w="871850"/>
                <a:gridCol w="871850"/>
                <a:gridCol w="871850"/>
              </a:tblGrid>
              <a:tr h="5070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2014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2015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2016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2017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2018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5070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No. of Experiments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23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28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40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43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40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5070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No. of Unique Locations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19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24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34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38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31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5070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No. of States/Provinces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13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16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19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23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22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5070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No. of Principle Investigators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19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25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29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32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28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5070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No. of Plots 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12,678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13,650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19,360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21,186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27,298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5070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No. of Unique Inbreds</a:t>
                      </a:r>
                      <a:endParaRPr sz="18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380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553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313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295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295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"/>
          <p:cNvSpPr txBox="1"/>
          <p:nvPr>
            <p:ph type="title"/>
          </p:nvPr>
        </p:nvSpPr>
        <p:spPr>
          <a:xfrm>
            <a:off x="838200" y="0"/>
            <a:ext cx="10515600" cy="68590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200"/>
              <a:buFont typeface="Calibri"/>
              <a:buNone/>
            </a:pPr>
            <a:r>
              <a:rPr lang="en-US" sz="3200"/>
              <a:t>GxE Project: Data Types Collected</a:t>
            </a:r>
            <a:endParaRPr/>
          </a:p>
        </p:txBody>
      </p:sp>
      <p:sp>
        <p:nvSpPr>
          <p:cNvPr id="135" name="Google Shape;135;p19"/>
          <p:cNvSpPr txBox="1"/>
          <p:nvPr>
            <p:ph idx="1" type="body"/>
          </p:nvPr>
        </p:nvSpPr>
        <p:spPr>
          <a:xfrm>
            <a:off x="838200" y="703994"/>
            <a:ext cx="10515600" cy="55132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Font typeface="Noto Sans Symbols"/>
              <a:buNone/>
            </a:pPr>
            <a:r>
              <a:t/>
            </a:r>
            <a:endParaRPr sz="2200"/>
          </a:p>
          <a:p>
            <a:pPr indent="-1714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200"/>
              <a:buFont typeface="Noto Sans Symbols"/>
              <a:buChar char="▪"/>
            </a:pPr>
            <a:r>
              <a:rPr lang="en-US" sz="2200"/>
              <a:t>Metadata</a:t>
            </a:r>
            <a:endParaRPr/>
          </a:p>
          <a:p>
            <a:pPr indent="-317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200"/>
              <a:buFont typeface="Noto Sans Symbols"/>
              <a:buNone/>
            </a:pPr>
            <a:r>
              <a:t/>
            </a:r>
            <a:endParaRPr sz="2200"/>
          </a:p>
          <a:p>
            <a:pPr indent="-1714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200"/>
              <a:buFont typeface="Noto Sans Symbols"/>
              <a:buChar char="▪"/>
            </a:pPr>
            <a:r>
              <a:rPr lang="en-US" sz="2200"/>
              <a:t>Hybrid Agronomic &amp; Performance Traits </a:t>
            </a:r>
            <a:endParaRPr/>
          </a:p>
          <a:p>
            <a:pPr indent="-317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200"/>
              <a:buFont typeface="Noto Sans Symbols"/>
              <a:buNone/>
            </a:pPr>
            <a:r>
              <a:t/>
            </a:r>
            <a:endParaRPr sz="2200"/>
          </a:p>
          <a:p>
            <a:pPr indent="-1714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200"/>
              <a:buFont typeface="Noto Sans Symbols"/>
              <a:buChar char="▪"/>
            </a:pPr>
            <a:r>
              <a:rPr lang="en-US" sz="2200"/>
              <a:t>Weather Data/Characteristics</a:t>
            </a:r>
            <a:endParaRPr/>
          </a:p>
          <a:p>
            <a:pPr indent="-317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200"/>
              <a:buFont typeface="Noto Sans Symbols"/>
              <a:buNone/>
            </a:pPr>
            <a:r>
              <a:t/>
            </a:r>
            <a:endParaRPr sz="2200"/>
          </a:p>
          <a:p>
            <a:pPr indent="-1714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200"/>
              <a:buFont typeface="Noto Sans Symbols"/>
              <a:buChar char="▪"/>
            </a:pPr>
            <a:r>
              <a:rPr lang="en-US" sz="2200"/>
              <a:t>Genotyping by Sequence (GBS)</a:t>
            </a:r>
            <a:endParaRPr/>
          </a:p>
          <a:p>
            <a:pPr indent="-317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200"/>
              <a:buFont typeface="Noto Sans Symbols"/>
              <a:buNone/>
            </a:pPr>
            <a:r>
              <a:t/>
            </a:r>
            <a:endParaRPr sz="2200"/>
          </a:p>
          <a:p>
            <a:pPr indent="-1714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200"/>
              <a:buFont typeface="Noto Sans Symbols"/>
              <a:buChar char="▪"/>
            </a:pPr>
            <a:r>
              <a:rPr lang="en-US" sz="2200"/>
              <a:t>Soil Sampling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0"/>
          <p:cNvSpPr txBox="1"/>
          <p:nvPr>
            <p:ph type="title"/>
          </p:nvPr>
        </p:nvSpPr>
        <p:spPr>
          <a:xfrm>
            <a:off x="838200" y="0"/>
            <a:ext cx="10515600" cy="7753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300"/>
              <a:buFont typeface="Calibri"/>
              <a:buNone/>
            </a:pPr>
            <a:r>
              <a:rPr lang="en-US"/>
              <a:t>Field/Plot Metadata</a:t>
            </a:r>
            <a:endParaRPr/>
          </a:p>
        </p:txBody>
      </p:sp>
      <p:sp>
        <p:nvSpPr>
          <p:cNvPr id="141" name="Google Shape;141;p20"/>
          <p:cNvSpPr txBox="1"/>
          <p:nvPr>
            <p:ph idx="1" type="body"/>
          </p:nvPr>
        </p:nvSpPr>
        <p:spPr>
          <a:xfrm>
            <a:off x="838200" y="1253214"/>
            <a:ext cx="5257800" cy="49112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-US"/>
              <a:t>Experiment Information:</a:t>
            </a:r>
            <a:endParaRPr/>
          </a:p>
          <a:p>
            <a:pPr indent="-1714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Font typeface="Noto Sans Symbols"/>
              <a:buChar char="▪"/>
            </a:pPr>
            <a:r>
              <a:rPr lang="en-US"/>
              <a:t>Field, Farm, &amp; City Names</a:t>
            </a:r>
            <a:endParaRPr/>
          </a:p>
          <a:p>
            <a:pPr indent="-1714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Font typeface="Noto Sans Symbols"/>
              <a:buChar char="▪"/>
            </a:pPr>
            <a:r>
              <a:rPr lang="en-US"/>
              <a:t>Soil Taxonomic ID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None/>
            </a:pPr>
            <a:r>
              <a:rPr lang="en-US"/>
              <a:t>Weather Station Information:</a:t>
            </a:r>
            <a:endParaRPr/>
          </a:p>
          <a:p>
            <a:pPr indent="-1714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Font typeface="Noto Sans Symbols"/>
              <a:buChar char="▪"/>
            </a:pPr>
            <a:r>
              <a:rPr lang="en-US"/>
              <a:t>Serial Number </a:t>
            </a:r>
            <a:endParaRPr/>
          </a:p>
          <a:p>
            <a:pPr indent="-1714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Font typeface="Noto Sans Symbols"/>
              <a:buChar char="▪"/>
            </a:pPr>
            <a:r>
              <a:rPr lang="en-US"/>
              <a:t>GPS Coordinates </a:t>
            </a:r>
            <a:endParaRPr/>
          </a:p>
          <a:p>
            <a:pPr indent="-1714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Font typeface="Noto Sans Symbols"/>
              <a:buChar char="▪"/>
            </a:pPr>
            <a:r>
              <a:rPr lang="en-US"/>
              <a:t>Date Place in Field</a:t>
            </a:r>
            <a:endParaRPr/>
          </a:p>
          <a:p>
            <a:pPr indent="-1714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Font typeface="Noto Sans Symbols"/>
              <a:buChar char="▪"/>
            </a:pPr>
            <a:r>
              <a:rPr lang="en-US"/>
              <a:t>Date Removed from Field</a:t>
            </a:r>
            <a:endParaRPr/>
          </a:p>
          <a:p>
            <a:pPr indent="-3810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142" name="Google Shape;142;p20"/>
          <p:cNvSpPr txBox="1"/>
          <p:nvPr/>
        </p:nvSpPr>
        <p:spPr>
          <a:xfrm>
            <a:off x="6486420" y="1253214"/>
            <a:ext cx="5257800" cy="49112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E511E"/>
              </a:buClr>
              <a:buSzPts val="2100"/>
              <a:buFont typeface="Noto Sans Symbols"/>
              <a:buNone/>
            </a:pPr>
            <a:r>
              <a:rPr lang="en-US" sz="21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Plot layout and Planter Information: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100"/>
              <a:buFont typeface="Noto Sans Symbols"/>
              <a:buChar char="▪"/>
            </a:pPr>
            <a:r>
              <a:rPr lang="en-US" sz="21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Field GPS Coordinates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100"/>
              <a:buFont typeface="Noto Sans Symbols"/>
              <a:buChar char="▪"/>
            </a:pPr>
            <a:r>
              <a:rPr lang="en-US" sz="21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Previous Crop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100"/>
              <a:buFont typeface="Noto Sans Symbols"/>
              <a:buChar char="▪"/>
            </a:pPr>
            <a:r>
              <a:rPr lang="en-US" sz="21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Date Planted and Harvested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100"/>
              <a:buFont typeface="Noto Sans Symbols"/>
              <a:buChar char="▪"/>
            </a:pPr>
            <a:r>
              <a:rPr lang="en-US" sz="21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Plot length, alley length, row spacing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100"/>
              <a:buFont typeface="Noto Sans Symbols"/>
              <a:buChar char="▪"/>
            </a:pPr>
            <a:r>
              <a:rPr lang="en-US" sz="21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Number of Kernels per plot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100"/>
              <a:buFont typeface="Noto Sans Symbols"/>
              <a:buChar char="▪"/>
            </a:pPr>
            <a:r>
              <a:rPr lang="en-US" sz="21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Type of planter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100"/>
              <a:buFont typeface="Noto Sans Symbols"/>
              <a:buNone/>
            </a:pPr>
            <a:r>
              <a:t/>
            </a:r>
            <a:endParaRPr sz="21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100"/>
              <a:buFont typeface="Noto Sans Symbols"/>
              <a:buNone/>
            </a:pPr>
            <a:r>
              <a:rPr lang="en-US" sz="21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Agronomic Information: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100"/>
              <a:buFont typeface="Noto Sans Symbols"/>
              <a:buChar char="▪"/>
            </a:pPr>
            <a:r>
              <a:rPr lang="en-US" sz="21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Application or treatment applied 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100"/>
              <a:buFont typeface="Noto Sans Symbols"/>
              <a:buChar char="▪"/>
            </a:pPr>
            <a:r>
              <a:rPr lang="en-US" sz="21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Product or nutrient type 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100"/>
              <a:buFont typeface="Noto Sans Symbols"/>
              <a:buChar char="▪"/>
            </a:pPr>
            <a:r>
              <a:rPr lang="en-US" sz="21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Date of Application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100"/>
              <a:buFont typeface="Noto Sans Symbols"/>
              <a:buNone/>
            </a:pPr>
            <a:r>
              <a:t/>
            </a:r>
            <a:endParaRPr sz="21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1"/>
          <p:cNvSpPr txBox="1"/>
          <p:nvPr>
            <p:ph type="title"/>
          </p:nvPr>
        </p:nvSpPr>
        <p:spPr>
          <a:xfrm>
            <a:off x="151147" y="0"/>
            <a:ext cx="11888358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880"/>
              <a:buFont typeface="Calibri"/>
              <a:buNone/>
            </a:pPr>
            <a:r>
              <a:rPr lang="en-US" sz="2880"/>
              <a:t>Hybrid Agronomic and Performance Traits</a:t>
            </a:r>
            <a:endParaRPr/>
          </a:p>
        </p:txBody>
      </p:sp>
      <p:pic>
        <p:nvPicPr>
          <p:cNvPr descr="A group of palm trees on a sunny day &#10; &#10;Description automatically generated" id="148" name="Google Shape;148;p2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224" y="4206112"/>
            <a:ext cx="1956759" cy="24855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logo &#10; &#10;Description automatically generated" id="149" name="Google Shape;149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66350" y="2982950"/>
            <a:ext cx="63500" cy="88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0" name="Google Shape;150;p21"/>
          <p:cNvGrpSpPr/>
          <p:nvPr/>
        </p:nvGrpSpPr>
        <p:grpSpPr>
          <a:xfrm>
            <a:off x="8046151" y="745895"/>
            <a:ext cx="4145849" cy="5979081"/>
            <a:chOff x="8087068" y="1825592"/>
            <a:chExt cx="4104713" cy="4670817"/>
          </a:xfrm>
        </p:grpSpPr>
        <p:grpSp>
          <p:nvGrpSpPr>
            <p:cNvPr id="151" name="Google Shape;151;p21"/>
            <p:cNvGrpSpPr/>
            <p:nvPr/>
          </p:nvGrpSpPr>
          <p:grpSpPr>
            <a:xfrm>
              <a:off x="8087068" y="2110765"/>
              <a:ext cx="4104713" cy="4385643"/>
              <a:chOff x="8087068" y="2110765"/>
              <a:chExt cx="4104713" cy="4385643"/>
            </a:xfrm>
          </p:grpSpPr>
          <p:pic>
            <p:nvPicPr>
              <p:cNvPr descr="A picture containing indoor, wooden, table, plant &#10; &#10;Description automatically generated" id="152" name="Google Shape;152;p21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8087068" y="4343214"/>
                <a:ext cx="1700308" cy="215319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3" name="Google Shape;153;p21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8087068" y="2110765"/>
                <a:ext cx="1700308" cy="217175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A vase with flowers in it &#10; &#10;Description automatically generated" id="154" name="Google Shape;154;p21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9787376" y="2128643"/>
                <a:ext cx="2404405" cy="436776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5" name="Google Shape;155;p21"/>
            <p:cNvSpPr txBox="1"/>
            <p:nvPr/>
          </p:nvSpPr>
          <p:spPr>
            <a:xfrm>
              <a:off x="8087068" y="1825592"/>
              <a:ext cx="4104713" cy="3044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Plant and Ear Height</a:t>
              </a:r>
              <a:endParaRPr/>
            </a:p>
          </p:txBody>
        </p:sp>
        <p:sp>
          <p:nvSpPr>
            <p:cNvPr id="156" name="Google Shape;156;p21"/>
            <p:cNvSpPr/>
            <p:nvPr/>
          </p:nvSpPr>
          <p:spPr>
            <a:xfrm>
              <a:off x="8087068" y="1894046"/>
              <a:ext cx="4104713" cy="4602363"/>
            </a:xfrm>
            <a:prstGeom prst="rect">
              <a:avLst/>
            </a:prstGeom>
            <a:noFill/>
            <a:ln cap="flat" cmpd="sng" w="254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7" name="Google Shape;157;p21"/>
          <p:cNvGrpSpPr/>
          <p:nvPr/>
        </p:nvGrpSpPr>
        <p:grpSpPr>
          <a:xfrm>
            <a:off x="-94523" y="3661025"/>
            <a:ext cx="4195503" cy="3058941"/>
            <a:chOff x="0" y="3554858"/>
            <a:chExt cx="4700506" cy="2831028"/>
          </a:xfrm>
        </p:grpSpPr>
        <p:pic>
          <p:nvPicPr>
            <p:cNvPr descr="A green plant &#10; &#10;Description automatically generated" id="158" name="Google Shape;158;p21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394793" y="4062499"/>
              <a:ext cx="2237426" cy="22972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" name="Google Shape;159;p21"/>
            <p:cNvSpPr txBox="1"/>
            <p:nvPr/>
          </p:nvSpPr>
          <p:spPr>
            <a:xfrm>
              <a:off x="0" y="3554858"/>
              <a:ext cx="4632219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Anthesis and Silking</a:t>
              </a:r>
              <a:endParaRPr b="1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21"/>
            <p:cNvSpPr/>
            <p:nvPr/>
          </p:nvSpPr>
          <p:spPr>
            <a:xfrm>
              <a:off x="153625" y="3600710"/>
              <a:ext cx="4546881" cy="2785176"/>
            </a:xfrm>
            <a:prstGeom prst="rect">
              <a:avLst/>
            </a:prstGeom>
            <a:noFill/>
            <a:ln cap="flat" cmpd="sng" w="254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1" name="Google Shape;161;p21"/>
          <p:cNvGrpSpPr/>
          <p:nvPr/>
        </p:nvGrpSpPr>
        <p:grpSpPr>
          <a:xfrm>
            <a:off x="4250305" y="1998917"/>
            <a:ext cx="3646521" cy="2860166"/>
            <a:chOff x="0" y="4125059"/>
            <a:chExt cx="4546816" cy="2732941"/>
          </a:xfrm>
        </p:grpSpPr>
        <p:grpSp>
          <p:nvGrpSpPr>
            <p:cNvPr id="162" name="Google Shape;162;p21"/>
            <p:cNvGrpSpPr/>
            <p:nvPr/>
          </p:nvGrpSpPr>
          <p:grpSpPr>
            <a:xfrm>
              <a:off x="1358" y="4125059"/>
              <a:ext cx="4545458" cy="2732941"/>
              <a:chOff x="1358" y="4125059"/>
              <a:chExt cx="4545458" cy="2732941"/>
            </a:xfrm>
          </p:grpSpPr>
          <p:grpSp>
            <p:nvGrpSpPr>
              <p:cNvPr id="163" name="Google Shape;163;p21"/>
              <p:cNvGrpSpPr/>
              <p:nvPr/>
            </p:nvGrpSpPr>
            <p:grpSpPr>
              <a:xfrm>
                <a:off x="1358" y="4439273"/>
                <a:ext cx="4545458" cy="2418727"/>
                <a:chOff x="1358" y="4439273"/>
                <a:chExt cx="4545458" cy="2418727"/>
              </a:xfrm>
            </p:grpSpPr>
            <p:pic>
              <p:nvPicPr>
                <p:cNvPr descr="A close up of a green field &#10; &#10;Description automatically generated" id="164" name="Google Shape;164;p21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b="0" l="0" r="0" t="0"/>
                <a:stretch/>
              </p:blipFill>
              <p:spPr>
                <a:xfrm>
                  <a:off x="1358" y="4439273"/>
                  <a:ext cx="1620178" cy="241872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descr="A pile of hay &#10; &#10;Description automatically generated" id="165" name="Google Shape;165;p21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b="0" l="0" r="0" t="0"/>
                <a:stretch/>
              </p:blipFill>
              <p:spPr>
                <a:xfrm>
                  <a:off x="1710376" y="4439273"/>
                  <a:ext cx="2836440" cy="241872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66" name="Google Shape;166;p21"/>
              <p:cNvSpPr txBox="1"/>
              <p:nvPr/>
            </p:nvSpPr>
            <p:spPr>
              <a:xfrm>
                <a:off x="35270" y="4125059"/>
                <a:ext cx="4511546" cy="3250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Root and Stalk Lodging</a:t>
                </a:r>
                <a:endParaRPr/>
              </a:p>
            </p:txBody>
          </p:sp>
        </p:grpSp>
        <p:sp>
          <p:nvSpPr>
            <p:cNvPr id="167" name="Google Shape;167;p21"/>
            <p:cNvSpPr/>
            <p:nvPr/>
          </p:nvSpPr>
          <p:spPr>
            <a:xfrm>
              <a:off x="0" y="4185892"/>
              <a:ext cx="4535424" cy="2672108"/>
            </a:xfrm>
            <a:prstGeom prst="rect">
              <a:avLst/>
            </a:prstGeom>
            <a:noFill/>
            <a:ln cap="flat" cmpd="sng" w="254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21"/>
          <p:cNvSpPr txBox="1"/>
          <p:nvPr/>
        </p:nvSpPr>
        <p:spPr>
          <a:xfrm>
            <a:off x="552841" y="797056"/>
            <a:ext cx="3646520" cy="25789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Yield Component Traits: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▪"/>
            </a:pP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Grain Yield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Plot Weight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 Weight 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Grain Moisture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ign on a grassy field &#10; &#10;Description automatically generated" id="173" name="Google Shape;173;p2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94521" y="781367"/>
            <a:ext cx="3542944" cy="5295266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2"/>
          <p:cNvSpPr txBox="1"/>
          <p:nvPr>
            <p:ph type="title"/>
          </p:nvPr>
        </p:nvSpPr>
        <p:spPr>
          <a:xfrm>
            <a:off x="838200" y="0"/>
            <a:ext cx="10515600" cy="6518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200"/>
              <a:buFont typeface="Calibri"/>
              <a:buNone/>
            </a:pPr>
            <a:r>
              <a:rPr lang="en-US" sz="3200"/>
              <a:t>Weather Data</a:t>
            </a:r>
            <a:endParaRPr/>
          </a:p>
        </p:txBody>
      </p:sp>
      <p:sp>
        <p:nvSpPr>
          <p:cNvPr id="175" name="Google Shape;175;p22"/>
          <p:cNvSpPr txBox="1"/>
          <p:nvPr/>
        </p:nvSpPr>
        <p:spPr>
          <a:xfrm>
            <a:off x="385272" y="553698"/>
            <a:ext cx="7143573" cy="529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E511E"/>
              </a:buClr>
              <a:buSzPts val="2200"/>
              <a:buFont typeface="Noto Sans Symbols"/>
              <a:buNone/>
            </a:pPr>
            <a:r>
              <a:t/>
            </a:r>
            <a:endParaRPr sz="22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200"/>
              <a:buFont typeface="Noto Sans Symbols"/>
              <a:buNone/>
            </a:pPr>
            <a:r>
              <a:t/>
            </a:r>
            <a:endParaRPr sz="22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200"/>
              <a:buFont typeface="Noto Sans Symbols"/>
              <a:buChar char="▪"/>
            </a:pPr>
            <a:r>
              <a:rPr lang="en-US" sz="2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Wind Speed and Direction</a:t>
            </a:r>
            <a:endParaRPr/>
          </a:p>
          <a:p>
            <a:pPr indent="-31750" lvl="0" marL="17145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200"/>
              <a:buFont typeface="Noto Sans Symbols"/>
              <a:buNone/>
            </a:pPr>
            <a:r>
              <a:t/>
            </a:r>
            <a:endParaRPr sz="22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200"/>
              <a:buFont typeface="Noto Sans Symbols"/>
              <a:buChar char="▪"/>
            </a:pPr>
            <a:r>
              <a:rPr lang="en-US" sz="2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Precipitation/Rainfall </a:t>
            </a:r>
            <a:endParaRPr/>
          </a:p>
          <a:p>
            <a:pPr indent="-31750" lvl="0" marL="17145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200"/>
              <a:buFont typeface="Noto Sans Symbols"/>
              <a:buNone/>
            </a:pPr>
            <a:r>
              <a:t/>
            </a:r>
            <a:endParaRPr sz="22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200"/>
              <a:buFont typeface="Noto Sans Symbols"/>
              <a:buChar char="▪"/>
            </a:pPr>
            <a:r>
              <a:rPr lang="en-US" sz="2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Solar Radiation</a:t>
            </a:r>
            <a:endParaRPr/>
          </a:p>
          <a:p>
            <a:pPr indent="-31750" lvl="0" marL="17145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200"/>
              <a:buFont typeface="Noto Sans Symbols"/>
              <a:buNone/>
            </a:pPr>
            <a:r>
              <a:t/>
            </a:r>
            <a:endParaRPr sz="22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200"/>
              <a:buFont typeface="Noto Sans Symbols"/>
              <a:buChar char="▪"/>
            </a:pPr>
            <a:r>
              <a:rPr lang="en-US" sz="2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Soil Moisture and Temperature</a:t>
            </a:r>
            <a:endParaRPr/>
          </a:p>
        </p:txBody>
      </p:sp>
      <p:pic>
        <p:nvPicPr>
          <p:cNvPr descr="A picture containing device &#10; &#10;Description automatically generated" id="176" name="Google Shape;176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06649" y="3429000"/>
            <a:ext cx="3487872" cy="2611274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2"/>
          <p:cNvSpPr txBox="1"/>
          <p:nvPr/>
        </p:nvSpPr>
        <p:spPr>
          <a:xfrm>
            <a:off x="8494521" y="325911"/>
            <a:ext cx="354294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Main Weather Station</a:t>
            </a:r>
            <a:endParaRPr/>
          </a:p>
        </p:txBody>
      </p:sp>
      <p:sp>
        <p:nvSpPr>
          <p:cNvPr id="178" name="Google Shape;178;p22"/>
          <p:cNvSpPr txBox="1"/>
          <p:nvPr/>
        </p:nvSpPr>
        <p:spPr>
          <a:xfrm>
            <a:off x="4990745" y="3016665"/>
            <a:ext cx="348787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MicroStation</a:t>
            </a:r>
            <a:endParaRPr/>
          </a:p>
        </p:txBody>
      </p:sp>
      <p:cxnSp>
        <p:nvCxnSpPr>
          <p:cNvPr id="179" name="Google Shape;179;p22"/>
          <p:cNvCxnSpPr/>
          <p:nvPr/>
        </p:nvCxnSpPr>
        <p:spPr>
          <a:xfrm>
            <a:off x="5006649" y="695243"/>
            <a:ext cx="0" cy="5258907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dot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3"/>
          <p:cNvSpPr txBox="1"/>
          <p:nvPr>
            <p:ph type="title"/>
          </p:nvPr>
        </p:nvSpPr>
        <p:spPr>
          <a:xfrm>
            <a:off x="838200" y="49717"/>
            <a:ext cx="10515600" cy="6090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200"/>
              <a:buFont typeface="Calibri"/>
              <a:buNone/>
            </a:pPr>
            <a:r>
              <a:rPr lang="en-US" sz="3200"/>
              <a:t>Genotyping by Sequence (GBS)</a:t>
            </a:r>
            <a:endParaRPr/>
          </a:p>
        </p:txBody>
      </p:sp>
      <p:sp>
        <p:nvSpPr>
          <p:cNvPr id="185" name="Google Shape;185;p23"/>
          <p:cNvSpPr txBox="1"/>
          <p:nvPr>
            <p:ph idx="1" type="body"/>
          </p:nvPr>
        </p:nvSpPr>
        <p:spPr>
          <a:xfrm>
            <a:off x="0" y="1604139"/>
            <a:ext cx="4396560" cy="4718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 sz="2200" u="sng"/>
              <a:t>Genotyping by Sequence (GBS)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 u="sng"/>
          </a:p>
          <a:p>
            <a:pPr indent="-1714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200"/>
              <a:buFont typeface="Noto Sans Symbols"/>
              <a:buChar char="▪"/>
            </a:pPr>
            <a:r>
              <a:rPr lang="en-US" sz="2200"/>
              <a:t>1,000 diverse inbred lines</a:t>
            </a:r>
            <a:endParaRPr/>
          </a:p>
          <a:p>
            <a:pPr indent="-317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200"/>
              <a:buFont typeface="Noto Sans Symbols"/>
              <a:buNone/>
            </a:pPr>
            <a:r>
              <a:t/>
            </a:r>
            <a:endParaRPr sz="2200"/>
          </a:p>
          <a:p>
            <a:pPr indent="-1714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200"/>
              <a:buFont typeface="Noto Sans Symbols"/>
              <a:buChar char="▪"/>
            </a:pPr>
            <a:r>
              <a:rPr lang="en-US" sz="2200"/>
              <a:t>Representing a substantial proportion of variability present in the USA national maize inbred seed bank.</a:t>
            </a:r>
            <a:endParaRPr/>
          </a:p>
        </p:txBody>
      </p:sp>
      <p:pic>
        <p:nvPicPr>
          <p:cNvPr descr="A screenshot of a cell phone &#10; &#10;Description automatically generated" id="186" name="Google Shape;18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46845" y="1199393"/>
            <a:ext cx="7345155" cy="4459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4"/>
          <p:cNvSpPr txBox="1"/>
          <p:nvPr>
            <p:ph type="title"/>
          </p:nvPr>
        </p:nvSpPr>
        <p:spPr>
          <a:xfrm>
            <a:off x="838200" y="49717"/>
            <a:ext cx="10515600" cy="6090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200"/>
              <a:buFont typeface="Calibri"/>
              <a:buNone/>
            </a:pPr>
            <a:r>
              <a:rPr lang="en-US" sz="3200"/>
              <a:t>Soil Data</a:t>
            </a:r>
            <a:endParaRPr/>
          </a:p>
        </p:txBody>
      </p:sp>
      <p:pic>
        <p:nvPicPr>
          <p:cNvPr descr="A close up of a plant &#10; &#10;Description automatically generated" id="192" name="Google Shape;19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17451" y="3429000"/>
            <a:ext cx="4426009" cy="2949952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4"/>
          <p:cNvSpPr txBox="1"/>
          <p:nvPr/>
        </p:nvSpPr>
        <p:spPr>
          <a:xfrm>
            <a:off x="838200" y="1167359"/>
            <a:ext cx="5040235" cy="45232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E511E"/>
              </a:buClr>
              <a:buSzPts val="2200"/>
              <a:buFont typeface="Noto Sans Symbols"/>
              <a:buNone/>
            </a:pPr>
            <a:r>
              <a:rPr lang="en-US" sz="2200" u="sng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Soil Data</a:t>
            </a:r>
            <a:endParaRPr/>
          </a:p>
          <a:p>
            <a:pPr indent="-171450" lvl="0" marL="171450" marR="0" rtl="0" algn="l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200"/>
              <a:buFont typeface="Noto Sans Symbols"/>
              <a:buChar char="▪"/>
            </a:pPr>
            <a:r>
              <a:rPr lang="en-US" sz="2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Soil Texture</a:t>
            </a:r>
            <a:endParaRPr/>
          </a:p>
          <a:p>
            <a:pPr indent="-171450" lvl="0" marL="171450" marR="0" rtl="0" algn="l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200"/>
              <a:buFont typeface="Noto Sans Symbols"/>
              <a:buChar char="▪"/>
            </a:pPr>
            <a:r>
              <a:rPr lang="en-US" sz="2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Soil Composition: %Sand, Silt, and Clay</a:t>
            </a:r>
            <a:endParaRPr/>
          </a:p>
          <a:p>
            <a:pPr indent="-171450" lvl="0" marL="171450" marR="0" rtl="0" algn="l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200"/>
              <a:buFont typeface="Noto Sans Symbols"/>
              <a:buChar char="▪"/>
            </a:pPr>
            <a:r>
              <a:rPr lang="en-US" sz="2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Soil PH</a:t>
            </a:r>
            <a:endParaRPr/>
          </a:p>
          <a:p>
            <a:pPr indent="-171450" lvl="0" marL="171450" marR="0" rtl="0" algn="l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3E511E"/>
              </a:buClr>
              <a:buSzPts val="2200"/>
              <a:buFont typeface="Noto Sans Symbols"/>
              <a:buChar char="▪"/>
            </a:pPr>
            <a:r>
              <a:rPr lang="en-US" sz="2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N, K, Zn, Fe, Mn, Cu, Ca, Na levels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5"/>
          <p:cNvSpPr txBox="1"/>
          <p:nvPr>
            <p:ph type="title"/>
          </p:nvPr>
        </p:nvSpPr>
        <p:spPr>
          <a:xfrm>
            <a:off x="838200" y="210343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4000"/>
              <a:buFont typeface="Calibri"/>
              <a:buNone/>
            </a:pPr>
            <a:r>
              <a:rPr lang="en-US" sz="4000"/>
              <a:t>Data Release Timeline and Access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6"/>
          <p:cNvSpPr txBox="1"/>
          <p:nvPr>
            <p:ph type="title"/>
          </p:nvPr>
        </p:nvSpPr>
        <p:spPr>
          <a:xfrm>
            <a:off x="838200" y="0"/>
            <a:ext cx="10515600" cy="7239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200"/>
              <a:buFont typeface="Calibri"/>
              <a:buNone/>
            </a:pPr>
            <a:r>
              <a:rPr lang="en-US" sz="3200"/>
              <a:t>Data Release Timeline</a:t>
            </a:r>
            <a:endParaRPr/>
          </a:p>
        </p:txBody>
      </p:sp>
      <p:graphicFrame>
        <p:nvGraphicFramePr>
          <p:cNvPr id="204" name="Google Shape;204;p26"/>
          <p:cNvGraphicFramePr/>
          <p:nvPr/>
        </p:nvGraphicFramePr>
        <p:xfrm>
          <a:off x="838200" y="193548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{7AC62C1C-A2A9-40AB-97A5-8C2944317D48}</a:tableStyleId>
              </a:tblPr>
              <a:tblGrid>
                <a:gridCol w="1812525"/>
                <a:gridCol w="4119925"/>
                <a:gridCol w="4583125"/>
              </a:tblGrid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200" u="none" cap="none" strike="noStrike"/>
                        <a:t>Field Season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200" u="none" cap="none" strike="noStrike"/>
                        <a:t>Release To Collaborators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200" u="none" cap="none" strike="noStrike"/>
                        <a:t>Release to Public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/>
                        <a:t>N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/>
                        <a:t>February of N+1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/>
                        <a:t>March of N+2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/>
                        <a:t>2014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/>
                        <a:t>Not  Available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sng" cap="none" strike="noStrike">
                          <a:solidFill>
                            <a:schemeClr val="hlink"/>
                          </a:solidFill>
                          <a:hlinkClick r:id="rId3"/>
                        </a:rPr>
                        <a:t>https://doi.org/10.7946/P2V888</a:t>
                      </a:r>
                      <a:endParaRPr sz="22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/>
                        <a:t>2015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/>
                        <a:t>February 2017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sng" cap="none" strike="noStrike">
                          <a:solidFill>
                            <a:schemeClr val="hlink"/>
                          </a:solidFill>
                          <a:hlinkClick r:id="rId4"/>
                        </a:rPr>
                        <a:t>https://doi.org/10.7946/P24S31</a:t>
                      </a:r>
                      <a:endParaRPr sz="22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/>
                        <a:t>2016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/>
                        <a:t>February 2017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sng" cap="none" strike="noStrike">
                          <a:solidFill>
                            <a:schemeClr val="hlink"/>
                          </a:solidFill>
                          <a:hlinkClick r:id="rId5"/>
                        </a:rPr>
                        <a:t>https://doi.org/10.7946/P3MW27</a:t>
                      </a:r>
                      <a:endParaRPr sz="22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/>
                        <a:t>2017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/>
                        <a:t>February of 2018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/>
                        <a:t>March of 2019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/>
                        <a:t>2018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/>
                        <a:t>February of 2019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/>
                        <a:t>March of  2020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7"/>
          <p:cNvSpPr txBox="1"/>
          <p:nvPr>
            <p:ph type="title"/>
          </p:nvPr>
        </p:nvSpPr>
        <p:spPr>
          <a:xfrm>
            <a:off x="838200" y="1"/>
            <a:ext cx="10515600" cy="6013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200"/>
              <a:buFont typeface="Calibri"/>
              <a:buNone/>
            </a:pPr>
            <a:r>
              <a:rPr lang="en-US" sz="3200"/>
              <a:t>Data Access</a:t>
            </a:r>
            <a:endParaRPr/>
          </a:p>
        </p:txBody>
      </p:sp>
      <p:pic>
        <p:nvPicPr>
          <p:cNvPr descr="A screenshot of a cell phone &#10; &#10;Description automatically generated" id="210" name="Google Shape;210;p2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4172" y="601358"/>
            <a:ext cx="10603655" cy="56552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8"/>
          <p:cNvSpPr txBox="1"/>
          <p:nvPr>
            <p:ph type="title"/>
          </p:nvPr>
        </p:nvSpPr>
        <p:spPr>
          <a:xfrm>
            <a:off x="838200" y="210343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4000"/>
              <a:buFont typeface="Calibri"/>
              <a:buNone/>
            </a:pPr>
            <a:r>
              <a:rPr lang="en-US" sz="4000"/>
              <a:t>Database and Related Resources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54289" y="4922"/>
            <a:ext cx="2287280" cy="7021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1" name="Google Shape;221;p29"/>
          <p:cNvGrpSpPr/>
          <p:nvPr/>
        </p:nvGrpSpPr>
        <p:grpSpPr>
          <a:xfrm>
            <a:off x="106637" y="4082479"/>
            <a:ext cx="5347652" cy="1742146"/>
            <a:chOff x="2765135" y="3117437"/>
            <a:chExt cx="6392192" cy="2187914"/>
          </a:xfrm>
        </p:grpSpPr>
        <p:sp>
          <p:nvSpPr>
            <p:cNvPr id="222" name="Google Shape;222;p29"/>
            <p:cNvSpPr/>
            <p:nvPr/>
          </p:nvSpPr>
          <p:spPr>
            <a:xfrm>
              <a:off x="4510189" y="3117437"/>
              <a:ext cx="1147657" cy="1119793"/>
            </a:xfrm>
            <a:custGeom>
              <a:rect b="b" l="l" r="r" t="t"/>
              <a:pathLst>
                <a:path extrusionOk="0" h="1524000" w="1524000">
                  <a:moveTo>
                    <a:pt x="0" y="762000"/>
                  </a:moveTo>
                  <a:cubicBezTo>
                    <a:pt x="0" y="341159"/>
                    <a:pt x="341159" y="0"/>
                    <a:pt x="762000" y="0"/>
                  </a:cubicBezTo>
                  <a:cubicBezTo>
                    <a:pt x="1182841" y="0"/>
                    <a:pt x="1524000" y="341159"/>
                    <a:pt x="1524000" y="762000"/>
                  </a:cubicBezTo>
                  <a:cubicBezTo>
                    <a:pt x="1524000" y="1182841"/>
                    <a:pt x="1182841" y="1524000"/>
                    <a:pt x="762000" y="1524000"/>
                  </a:cubicBezTo>
                  <a:cubicBezTo>
                    <a:pt x="341159" y="1524000"/>
                    <a:pt x="0" y="1182841"/>
                    <a:pt x="0" y="76200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71975" lIns="171975" spcFirstLastPara="1" rIns="171975" wrap="square" tIns="1719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656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/>
            </a:p>
          </p:txBody>
        </p:sp>
        <p:sp>
          <p:nvSpPr>
            <p:cNvPr id="223" name="Google Shape;223;p29"/>
            <p:cNvSpPr/>
            <p:nvPr/>
          </p:nvSpPr>
          <p:spPr>
            <a:xfrm>
              <a:off x="2765135" y="3148021"/>
              <a:ext cx="1147657" cy="1119793"/>
            </a:xfrm>
            <a:custGeom>
              <a:rect b="b" l="l" r="r" t="t"/>
              <a:pathLst>
                <a:path extrusionOk="0" h="1524000" w="1524000">
                  <a:moveTo>
                    <a:pt x="0" y="762000"/>
                  </a:moveTo>
                  <a:cubicBezTo>
                    <a:pt x="0" y="341159"/>
                    <a:pt x="341159" y="0"/>
                    <a:pt x="762000" y="0"/>
                  </a:cubicBezTo>
                  <a:cubicBezTo>
                    <a:pt x="1182841" y="0"/>
                    <a:pt x="1524000" y="341159"/>
                    <a:pt x="1524000" y="762000"/>
                  </a:cubicBezTo>
                  <a:cubicBezTo>
                    <a:pt x="1524000" y="1182841"/>
                    <a:pt x="1182841" y="1524000"/>
                    <a:pt x="762000" y="1524000"/>
                  </a:cubicBezTo>
                  <a:cubicBezTo>
                    <a:pt x="341159" y="1524000"/>
                    <a:pt x="0" y="1182841"/>
                    <a:pt x="0" y="762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171975" lIns="171975" spcFirstLastPara="1" rIns="171975" wrap="square" tIns="1719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656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G</a:t>
              </a:r>
              <a:endParaRPr/>
            </a:p>
          </p:txBody>
        </p:sp>
        <p:sp>
          <p:nvSpPr>
            <p:cNvPr id="224" name="Google Shape;224;p29"/>
            <p:cNvSpPr/>
            <p:nvPr/>
          </p:nvSpPr>
          <p:spPr>
            <a:xfrm>
              <a:off x="7864048" y="3155133"/>
              <a:ext cx="1147657" cy="1119793"/>
            </a:xfrm>
            <a:custGeom>
              <a:rect b="b" l="l" r="r" t="t"/>
              <a:pathLst>
                <a:path extrusionOk="0" h="1524000" w="1524000">
                  <a:moveTo>
                    <a:pt x="0" y="762000"/>
                  </a:moveTo>
                  <a:cubicBezTo>
                    <a:pt x="0" y="341159"/>
                    <a:pt x="341159" y="0"/>
                    <a:pt x="762000" y="0"/>
                  </a:cubicBezTo>
                  <a:cubicBezTo>
                    <a:pt x="1182841" y="0"/>
                    <a:pt x="1524000" y="341159"/>
                    <a:pt x="1524000" y="762000"/>
                  </a:cubicBezTo>
                  <a:cubicBezTo>
                    <a:pt x="1524000" y="1182841"/>
                    <a:pt x="1182841" y="1524000"/>
                    <a:pt x="762000" y="1524000"/>
                  </a:cubicBezTo>
                  <a:cubicBezTo>
                    <a:pt x="341159" y="1524000"/>
                    <a:pt x="0" y="1182841"/>
                    <a:pt x="0" y="7620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71975" lIns="171975" spcFirstLastPara="1" rIns="171975" wrap="square" tIns="1719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656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/>
            </a:p>
          </p:txBody>
        </p:sp>
        <p:sp>
          <p:nvSpPr>
            <p:cNvPr id="225" name="Google Shape;225;p29"/>
            <p:cNvSpPr/>
            <p:nvPr/>
          </p:nvSpPr>
          <p:spPr>
            <a:xfrm>
              <a:off x="6156665" y="3148021"/>
              <a:ext cx="1147657" cy="1119793"/>
            </a:xfrm>
            <a:custGeom>
              <a:rect b="b" l="l" r="r" t="t"/>
              <a:pathLst>
                <a:path extrusionOk="0" h="1524000" w="1524000">
                  <a:moveTo>
                    <a:pt x="0" y="762000"/>
                  </a:moveTo>
                  <a:cubicBezTo>
                    <a:pt x="0" y="341159"/>
                    <a:pt x="341159" y="0"/>
                    <a:pt x="762000" y="0"/>
                  </a:cubicBezTo>
                  <a:cubicBezTo>
                    <a:pt x="1182841" y="0"/>
                    <a:pt x="1524000" y="341159"/>
                    <a:pt x="1524000" y="762000"/>
                  </a:cubicBezTo>
                  <a:cubicBezTo>
                    <a:pt x="1524000" y="1182841"/>
                    <a:pt x="1182841" y="1524000"/>
                    <a:pt x="762000" y="1524000"/>
                  </a:cubicBezTo>
                  <a:cubicBezTo>
                    <a:pt x="341159" y="1524000"/>
                    <a:pt x="0" y="1182841"/>
                    <a:pt x="0" y="76200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171975" lIns="171975" spcFirstLastPara="1" rIns="171975" wrap="square" tIns="1719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656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M</a:t>
              </a:r>
              <a:endParaRPr/>
            </a:p>
          </p:txBody>
        </p:sp>
        <p:grpSp>
          <p:nvGrpSpPr>
            <p:cNvPr id="226" name="Google Shape;226;p29"/>
            <p:cNvGrpSpPr/>
            <p:nvPr/>
          </p:nvGrpSpPr>
          <p:grpSpPr>
            <a:xfrm>
              <a:off x="3927348" y="3471190"/>
              <a:ext cx="503744" cy="510887"/>
              <a:chOff x="1372303" y="603209"/>
              <a:chExt cx="733717" cy="733717"/>
            </a:xfrm>
          </p:grpSpPr>
          <p:sp>
            <p:nvSpPr>
              <p:cNvPr id="227" name="Google Shape;227;p29"/>
              <p:cNvSpPr/>
              <p:nvPr/>
            </p:nvSpPr>
            <p:spPr>
              <a:xfrm>
                <a:off x="1372303" y="603209"/>
                <a:ext cx="733717" cy="733717"/>
              </a:xfrm>
              <a:prstGeom prst="mathMultiply">
                <a:avLst>
                  <a:gd fmla="val 23520" name="adj1"/>
                </a:avLst>
              </a:prstGeom>
              <a:solidFill>
                <a:schemeClr val="dk2"/>
              </a:solidFill>
              <a:ln>
                <a:noFill/>
              </a:ln>
              <a:effectLst>
                <a:outerShdw blurRad="57150" rotWithShape="0" algn="ctr" dir="5400000" dist="19050">
                  <a:srgbClr val="000000">
                    <a:alpha val="62745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" name="Google Shape;228;p29"/>
              <p:cNvSpPr/>
              <p:nvPr/>
            </p:nvSpPr>
            <p:spPr>
              <a:xfrm>
                <a:off x="1487511" y="718417"/>
                <a:ext cx="503301" cy="5033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2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9" name="Google Shape;229;p29"/>
            <p:cNvGrpSpPr/>
            <p:nvPr/>
          </p:nvGrpSpPr>
          <p:grpSpPr>
            <a:xfrm>
              <a:off x="7339215" y="3390971"/>
              <a:ext cx="503744" cy="510887"/>
              <a:chOff x="1372303" y="603209"/>
              <a:chExt cx="733717" cy="733717"/>
            </a:xfrm>
          </p:grpSpPr>
          <p:sp>
            <p:nvSpPr>
              <p:cNvPr id="230" name="Google Shape;230;p29"/>
              <p:cNvSpPr/>
              <p:nvPr/>
            </p:nvSpPr>
            <p:spPr>
              <a:xfrm>
                <a:off x="1372303" y="603209"/>
                <a:ext cx="733717" cy="733717"/>
              </a:xfrm>
              <a:prstGeom prst="mathMultiply">
                <a:avLst>
                  <a:gd fmla="val 23520" name="adj1"/>
                </a:avLst>
              </a:prstGeom>
              <a:solidFill>
                <a:schemeClr val="dk2"/>
              </a:solidFill>
              <a:ln>
                <a:noFill/>
              </a:ln>
              <a:effectLst>
                <a:outerShdw blurRad="57150" rotWithShape="0" algn="ctr" dir="5400000" dist="19050">
                  <a:srgbClr val="000000">
                    <a:alpha val="62745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29"/>
              <p:cNvSpPr/>
              <p:nvPr/>
            </p:nvSpPr>
            <p:spPr>
              <a:xfrm>
                <a:off x="1487511" y="718417"/>
                <a:ext cx="503301" cy="5033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2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2" name="Google Shape;232;p29"/>
            <p:cNvGrpSpPr/>
            <p:nvPr/>
          </p:nvGrpSpPr>
          <p:grpSpPr>
            <a:xfrm>
              <a:off x="5660117" y="3471190"/>
              <a:ext cx="503744" cy="510887"/>
              <a:chOff x="1372303" y="603209"/>
              <a:chExt cx="733717" cy="733717"/>
            </a:xfrm>
          </p:grpSpPr>
          <p:sp>
            <p:nvSpPr>
              <p:cNvPr id="233" name="Google Shape;233;p29"/>
              <p:cNvSpPr/>
              <p:nvPr/>
            </p:nvSpPr>
            <p:spPr>
              <a:xfrm>
                <a:off x="1372303" y="603209"/>
                <a:ext cx="733717" cy="733717"/>
              </a:xfrm>
              <a:prstGeom prst="mathMultiply">
                <a:avLst>
                  <a:gd fmla="val 23520" name="adj1"/>
                </a:avLst>
              </a:prstGeom>
              <a:solidFill>
                <a:schemeClr val="dk2"/>
              </a:solidFill>
              <a:ln>
                <a:noFill/>
              </a:ln>
              <a:effectLst>
                <a:outerShdw blurRad="57150" rotWithShape="0" algn="ctr" dir="5400000" dist="19050">
                  <a:srgbClr val="000000">
                    <a:alpha val="62745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" name="Google Shape;234;p29"/>
              <p:cNvSpPr/>
              <p:nvPr/>
            </p:nvSpPr>
            <p:spPr>
              <a:xfrm>
                <a:off x="1487511" y="718417"/>
                <a:ext cx="503301" cy="5033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2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5" name="Google Shape;235;p29"/>
            <p:cNvGrpSpPr/>
            <p:nvPr/>
          </p:nvGrpSpPr>
          <p:grpSpPr>
            <a:xfrm>
              <a:off x="2765136" y="4503181"/>
              <a:ext cx="6392191" cy="802170"/>
              <a:chOff x="810775" y="4672381"/>
              <a:chExt cx="11363896" cy="2018994"/>
            </a:xfrm>
          </p:grpSpPr>
          <p:sp>
            <p:nvSpPr>
              <p:cNvPr id="236" name="Google Shape;236;p29"/>
              <p:cNvSpPr txBox="1"/>
              <p:nvPr/>
            </p:nvSpPr>
            <p:spPr>
              <a:xfrm>
                <a:off x="810775" y="4672381"/>
                <a:ext cx="2045786" cy="20189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5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Genomics</a:t>
                </a:r>
                <a:endParaRPr/>
              </a:p>
            </p:txBody>
          </p:sp>
          <p:sp>
            <p:nvSpPr>
              <p:cNvPr id="237" name="Google Shape;237;p29"/>
              <p:cNvSpPr txBox="1"/>
              <p:nvPr/>
            </p:nvSpPr>
            <p:spPr>
              <a:xfrm>
                <a:off x="3588583" y="4672381"/>
                <a:ext cx="2689295" cy="9486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5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Environment</a:t>
                </a:r>
                <a:endParaRPr/>
              </a:p>
            </p:txBody>
          </p:sp>
          <p:sp>
            <p:nvSpPr>
              <p:cNvPr id="238" name="Google Shape;238;p29"/>
              <p:cNvSpPr txBox="1"/>
              <p:nvPr/>
            </p:nvSpPr>
            <p:spPr>
              <a:xfrm>
                <a:off x="6525526" y="4672381"/>
                <a:ext cx="2669549" cy="9486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5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Management</a:t>
                </a:r>
                <a:endParaRPr/>
              </a:p>
            </p:txBody>
          </p:sp>
          <p:sp>
            <p:nvSpPr>
              <p:cNvPr id="239" name="Google Shape;239;p29"/>
              <p:cNvSpPr txBox="1"/>
              <p:nvPr/>
            </p:nvSpPr>
            <p:spPr>
              <a:xfrm>
                <a:off x="9875506" y="4672381"/>
                <a:ext cx="2299165" cy="16262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5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Socio-Economics</a:t>
                </a:r>
                <a:endParaRPr/>
              </a:p>
            </p:txBody>
          </p:sp>
        </p:grpSp>
      </p:grpSp>
      <p:pic>
        <p:nvPicPr>
          <p:cNvPr id="240" name="Google Shape;240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42756" y="70780"/>
            <a:ext cx="1925427" cy="625612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9"/>
          <p:cNvSpPr txBox="1"/>
          <p:nvPr/>
        </p:nvSpPr>
        <p:spPr>
          <a:xfrm>
            <a:off x="456929" y="56293"/>
            <a:ext cx="5166634" cy="563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200"/>
              <a:buFont typeface="Calibri"/>
              <a:buNone/>
            </a:pPr>
            <a:r>
              <a:rPr b="1" lang="en-US" sz="3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Database Infrastructure:</a:t>
            </a:r>
            <a:endParaRPr/>
          </a:p>
        </p:txBody>
      </p:sp>
      <p:sp>
        <p:nvSpPr>
          <p:cNvPr id="242" name="Google Shape;242;p29"/>
          <p:cNvSpPr/>
          <p:nvPr/>
        </p:nvSpPr>
        <p:spPr>
          <a:xfrm>
            <a:off x="106636" y="958061"/>
            <a:ext cx="12085363" cy="2871244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ts val="1900"/>
              <a:buFont typeface="Noto Sans Symbols"/>
              <a:buChar char="▪"/>
            </a:pPr>
            <a:r>
              <a:rPr lang="en-US" sz="19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b="1" lang="en-US" sz="19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Minnesota Supercomputing Institute (MSI) : University of Minnesota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1900"/>
              <a:buFont typeface="Noto Sans Symbols"/>
              <a:buChar char="▪"/>
            </a:pPr>
            <a:r>
              <a:rPr lang="en-US" sz="19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b="1" lang="en-US" sz="19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International AgroInformatics Alliance (IAA):</a:t>
            </a:r>
            <a:endParaRPr/>
          </a:p>
          <a:p>
            <a:pPr indent="-171450" lvl="1" marL="5143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1900"/>
              <a:buFont typeface="Noto Sans Symbols"/>
              <a:buChar char="▪"/>
            </a:pPr>
            <a:r>
              <a:rPr b="0" i="0" lang="en-US" sz="19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A consortium of public and private entities worldwide. </a:t>
            </a:r>
            <a:endParaRPr/>
          </a:p>
          <a:p>
            <a:pPr indent="-171450" lvl="1" marL="5143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1900"/>
              <a:buFont typeface="Noto Sans Symbols"/>
              <a:buChar char="▪"/>
            </a:pPr>
            <a:r>
              <a:rPr b="0" i="0" lang="en-US" sz="19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Driven to improve agricultural productivity &amp; sustainability by minimizing obstacles to combining and analyzing diverse agricultural  data sets.   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1900"/>
              <a:buFont typeface="Noto Sans Symbols"/>
              <a:buChar char="▪"/>
            </a:pPr>
            <a:r>
              <a:rPr lang="en-US" sz="19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GEMS Platform: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85623"/>
              </a:buClr>
              <a:buSzPts val="1900"/>
              <a:buFont typeface="Noto Sans Symbols"/>
              <a:buChar char="▪"/>
            </a:pPr>
            <a:r>
              <a:rPr lang="en-US" sz="19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Agroinformatics data discovery and analysis platform.</a:t>
            </a:r>
            <a:endParaRPr/>
          </a:p>
        </p:txBody>
      </p:sp>
      <p:sp>
        <p:nvSpPr>
          <p:cNvPr id="243" name="Google Shape;243;p29"/>
          <p:cNvSpPr txBox="1"/>
          <p:nvPr/>
        </p:nvSpPr>
        <p:spPr>
          <a:xfrm>
            <a:off x="9389644" y="6019371"/>
            <a:ext cx="178067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Washington.edu</a:t>
            </a:r>
            <a:endParaRPr/>
          </a:p>
        </p:txBody>
      </p:sp>
      <p:grpSp>
        <p:nvGrpSpPr>
          <p:cNvPr id="244" name="Google Shape;244;p29"/>
          <p:cNvGrpSpPr/>
          <p:nvPr/>
        </p:nvGrpSpPr>
        <p:grpSpPr>
          <a:xfrm>
            <a:off x="1659784" y="5780650"/>
            <a:ext cx="2158966" cy="797250"/>
            <a:chOff x="2796350" y="4972049"/>
            <a:chExt cx="3326486" cy="1228384"/>
          </a:xfrm>
        </p:grpSpPr>
        <p:grpSp>
          <p:nvGrpSpPr>
            <p:cNvPr id="245" name="Google Shape;245;p29"/>
            <p:cNvGrpSpPr/>
            <p:nvPr/>
          </p:nvGrpSpPr>
          <p:grpSpPr>
            <a:xfrm>
              <a:off x="2796350" y="4972049"/>
              <a:ext cx="3326486" cy="1228384"/>
              <a:chOff x="2796350" y="4972049"/>
              <a:chExt cx="3326486" cy="1228384"/>
            </a:xfrm>
          </p:grpSpPr>
          <p:sp>
            <p:nvSpPr>
              <p:cNvPr id="246" name="Google Shape;246;p29"/>
              <p:cNvSpPr/>
              <p:nvPr/>
            </p:nvSpPr>
            <p:spPr>
              <a:xfrm>
                <a:off x="2796350" y="4981233"/>
                <a:ext cx="1219200" cy="1219200"/>
              </a:xfrm>
              <a:custGeom>
                <a:rect b="b" l="l" r="r" t="t"/>
                <a:pathLst>
                  <a:path extrusionOk="0" h="891322" w="891322">
                    <a:moveTo>
                      <a:pt x="0" y="148557"/>
                    </a:moveTo>
                    <a:cubicBezTo>
                      <a:pt x="0" y="66511"/>
                      <a:pt x="66511" y="0"/>
                      <a:pt x="148557" y="0"/>
                    </a:cubicBezTo>
                    <a:lnTo>
                      <a:pt x="742765" y="0"/>
                    </a:lnTo>
                    <a:cubicBezTo>
                      <a:pt x="824811" y="0"/>
                      <a:pt x="891322" y="66511"/>
                      <a:pt x="891322" y="148557"/>
                    </a:cubicBezTo>
                    <a:lnTo>
                      <a:pt x="891322" y="742765"/>
                    </a:lnTo>
                    <a:cubicBezTo>
                      <a:pt x="891322" y="824811"/>
                      <a:pt x="824811" y="891322"/>
                      <a:pt x="742765" y="891322"/>
                    </a:cubicBezTo>
                    <a:lnTo>
                      <a:pt x="148557" y="891322"/>
                    </a:lnTo>
                    <a:cubicBezTo>
                      <a:pt x="66511" y="891322"/>
                      <a:pt x="0" y="824811"/>
                      <a:pt x="0" y="742765"/>
                    </a:cubicBezTo>
                    <a:lnTo>
                      <a:pt x="0" y="14855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>
                <a:outerShdw blurRad="57150" rotWithShape="0" algn="ctr" dir="5400000" dist="19050">
                  <a:srgbClr val="000000">
                    <a:alpha val="62745"/>
                  </a:srgbClr>
                </a:outerShdw>
              </a:effectLst>
            </p:spPr>
            <p:txBody>
              <a:bodyPr anchorCtr="0" anchor="ctr" bIns="55475" lIns="55475" spcFirstLastPara="1" rIns="55475" wrap="square" tIns="55475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800"/>
                  <a:buFont typeface="Calibri"/>
                  <a:buNone/>
                </a:pPr>
                <a:r>
                  <a:rPr b="1" i="0" lang="en-US" sz="18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Time</a:t>
                </a:r>
                <a:endParaRPr/>
              </a:p>
            </p:txBody>
          </p:sp>
          <p:sp>
            <p:nvSpPr>
              <p:cNvPr id="247" name="Google Shape;247;p29"/>
              <p:cNvSpPr/>
              <p:nvPr/>
            </p:nvSpPr>
            <p:spPr>
              <a:xfrm>
                <a:off x="4903636" y="4972049"/>
                <a:ext cx="1219200" cy="1219200"/>
              </a:xfrm>
              <a:custGeom>
                <a:rect b="b" l="l" r="r" t="t"/>
                <a:pathLst>
                  <a:path extrusionOk="0" h="891322" w="891322">
                    <a:moveTo>
                      <a:pt x="0" y="148557"/>
                    </a:moveTo>
                    <a:cubicBezTo>
                      <a:pt x="0" y="66511"/>
                      <a:pt x="66511" y="0"/>
                      <a:pt x="148557" y="0"/>
                    </a:cubicBezTo>
                    <a:lnTo>
                      <a:pt x="742765" y="0"/>
                    </a:lnTo>
                    <a:cubicBezTo>
                      <a:pt x="824811" y="0"/>
                      <a:pt x="891322" y="66511"/>
                      <a:pt x="891322" y="148557"/>
                    </a:cubicBezTo>
                    <a:lnTo>
                      <a:pt x="891322" y="742765"/>
                    </a:lnTo>
                    <a:cubicBezTo>
                      <a:pt x="891322" y="824811"/>
                      <a:pt x="824811" y="891322"/>
                      <a:pt x="742765" y="891322"/>
                    </a:cubicBezTo>
                    <a:lnTo>
                      <a:pt x="148557" y="891322"/>
                    </a:lnTo>
                    <a:cubicBezTo>
                      <a:pt x="66511" y="891322"/>
                      <a:pt x="0" y="824811"/>
                      <a:pt x="0" y="742765"/>
                    </a:cubicBezTo>
                    <a:lnTo>
                      <a:pt x="0" y="148557"/>
                    </a:lnTo>
                    <a:close/>
                  </a:path>
                </a:pathLst>
              </a:custGeom>
              <a:solidFill>
                <a:srgbClr val="862F50"/>
              </a:solidFill>
              <a:ln>
                <a:noFill/>
              </a:ln>
              <a:effectLst>
                <a:outerShdw blurRad="57150" rotWithShape="0" algn="ctr" dir="5400000" dist="19050">
                  <a:srgbClr val="000000">
                    <a:alpha val="62745"/>
                  </a:srgbClr>
                </a:outerShdw>
              </a:effectLst>
            </p:spPr>
            <p:txBody>
              <a:bodyPr anchorCtr="0" anchor="ctr" bIns="55475" lIns="55475" spcFirstLastPara="1" rIns="55475" wrap="square" tIns="55475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800"/>
                  <a:buFont typeface="Calibri"/>
                  <a:buNone/>
                </a:pPr>
                <a:r>
                  <a:rPr b="1" i="0" lang="en-US" sz="18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Space</a:t>
                </a:r>
                <a:endParaRPr/>
              </a:p>
            </p:txBody>
          </p:sp>
        </p:grpSp>
        <p:grpSp>
          <p:nvGrpSpPr>
            <p:cNvPr id="248" name="Google Shape;248;p29"/>
            <p:cNvGrpSpPr/>
            <p:nvPr/>
          </p:nvGrpSpPr>
          <p:grpSpPr>
            <a:xfrm>
              <a:off x="4092537" y="5135381"/>
              <a:ext cx="671659" cy="681183"/>
              <a:chOff x="1372303" y="603209"/>
              <a:chExt cx="733717" cy="733717"/>
            </a:xfrm>
          </p:grpSpPr>
          <p:sp>
            <p:nvSpPr>
              <p:cNvPr id="249" name="Google Shape;249;p29"/>
              <p:cNvSpPr/>
              <p:nvPr/>
            </p:nvSpPr>
            <p:spPr>
              <a:xfrm>
                <a:off x="1372303" y="603209"/>
                <a:ext cx="733717" cy="733717"/>
              </a:xfrm>
              <a:prstGeom prst="mathMultiply">
                <a:avLst>
                  <a:gd fmla="val 23520" name="adj1"/>
                </a:avLst>
              </a:prstGeom>
              <a:solidFill>
                <a:schemeClr val="dk2"/>
              </a:solidFill>
              <a:ln>
                <a:noFill/>
              </a:ln>
              <a:effectLst>
                <a:outerShdw blurRad="57150" rotWithShape="0" algn="ctr" dir="5400000" dist="19050">
                  <a:srgbClr val="000000">
                    <a:alpha val="62745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" name="Google Shape;250;p29"/>
              <p:cNvSpPr/>
              <p:nvPr/>
            </p:nvSpPr>
            <p:spPr>
              <a:xfrm>
                <a:off x="1487511" y="718417"/>
                <a:ext cx="503301" cy="5033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2700"/>
                  <a:buFont typeface="Calibri"/>
                  <a:buNone/>
                </a:pPr>
                <a:r>
                  <a:t/>
                </a:r>
                <a:endParaRPr b="0" i="0" sz="27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251" name="Google Shape;251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77745" y="3841850"/>
            <a:ext cx="4484060" cy="2989373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9"/>
          <p:cNvSpPr/>
          <p:nvPr/>
        </p:nvSpPr>
        <p:spPr>
          <a:xfrm>
            <a:off x="8765958" y="4721546"/>
            <a:ext cx="385238" cy="464013"/>
          </a:xfrm>
          <a:prstGeom prst="ellipse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9"/>
          <p:cNvSpPr/>
          <p:nvPr/>
        </p:nvSpPr>
        <p:spPr>
          <a:xfrm>
            <a:off x="9375564" y="4473890"/>
            <a:ext cx="385238" cy="464013"/>
          </a:xfrm>
          <a:prstGeom prst="ellipse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0"/>
          <p:cNvSpPr txBox="1"/>
          <p:nvPr>
            <p:ph type="title"/>
          </p:nvPr>
        </p:nvSpPr>
        <p:spPr>
          <a:xfrm>
            <a:off x="0" y="0"/>
            <a:ext cx="12192000" cy="5920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200"/>
              <a:buFont typeface="Calibri"/>
              <a:buNone/>
            </a:pPr>
            <a:r>
              <a:rPr lang="en-US" sz="3200"/>
              <a:t>ADDITIONAL PROJECTS</a:t>
            </a:r>
            <a:endParaRPr/>
          </a:p>
        </p:txBody>
      </p:sp>
      <p:sp>
        <p:nvSpPr>
          <p:cNvPr id="259" name="Google Shape;259;p30"/>
          <p:cNvSpPr txBox="1"/>
          <p:nvPr>
            <p:ph idx="1" type="body"/>
          </p:nvPr>
        </p:nvSpPr>
        <p:spPr>
          <a:xfrm>
            <a:off x="838200" y="635505"/>
            <a:ext cx="10515600" cy="55869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Char char="▪"/>
            </a:pPr>
            <a:r>
              <a:rPr lang="en-US" sz="1600"/>
              <a:t>Anthony Filippi and Seth Murrary –Machine Learning</a:t>
            </a:r>
            <a:endParaRPr/>
          </a:p>
          <a:p>
            <a:pPr indent="-171450" lvl="0" marL="171450" rtl="0" algn="l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Noto Sans Symbols"/>
              <a:buChar char="▪"/>
            </a:pPr>
            <a:r>
              <a:rPr lang="en-US" sz="1600"/>
              <a:t>Kelly Robbins and Michael Gore - UAV</a:t>
            </a:r>
            <a:endParaRPr/>
          </a:p>
          <a:p>
            <a:pPr indent="-171450" lvl="0" marL="171450" rtl="0" algn="l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Noto Sans Symbols"/>
              <a:buChar char="▪"/>
            </a:pPr>
            <a:r>
              <a:rPr lang="en-US" sz="1600"/>
              <a:t>Edgar Spalding – UAV</a:t>
            </a:r>
            <a:endParaRPr/>
          </a:p>
          <a:p>
            <a:pPr indent="-171450" lvl="0" marL="171450" rtl="0" algn="l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Noto Sans Symbols"/>
              <a:buChar char="▪"/>
            </a:pPr>
            <a:r>
              <a:rPr lang="en-US" sz="1600"/>
              <a:t>Jessica Bubert and Stephen Moose –Nitrogen Study</a:t>
            </a:r>
            <a:endParaRPr/>
          </a:p>
          <a:p>
            <a:pPr indent="-171450" lvl="0" marL="171450" rtl="0" algn="l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Noto Sans Symbols"/>
              <a:buChar char="▪"/>
            </a:pPr>
            <a:r>
              <a:rPr lang="en-US" sz="1600"/>
              <a:t>Lie Tang – Trait Characterization Study </a:t>
            </a:r>
            <a:endParaRPr/>
          </a:p>
          <a:p>
            <a:pPr indent="-171450" lvl="0" marL="171450" rtl="0" algn="l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Noto Sans Symbols"/>
              <a:buChar char="▪"/>
            </a:pPr>
            <a:r>
              <a:rPr lang="en-US" sz="1600"/>
              <a:t>Jianming Yu –Predictive analytics</a:t>
            </a:r>
            <a:endParaRPr/>
          </a:p>
          <a:p>
            <a:pPr indent="-171450" lvl="0" marL="171450" rtl="0" algn="l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Noto Sans Symbols"/>
              <a:buChar char="▪"/>
            </a:pPr>
            <a:r>
              <a:rPr lang="en-US" sz="1600"/>
              <a:t>Diego Jarquin –Predictive analytics (weather)</a:t>
            </a:r>
            <a:endParaRPr/>
          </a:p>
          <a:p>
            <a:pPr indent="-171450" lvl="0" marL="171450" rtl="0" algn="l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Noto Sans Symbols"/>
              <a:buChar char="▪"/>
            </a:pPr>
            <a:r>
              <a:rPr lang="en-US" sz="1600"/>
              <a:t>Addie Thompson –Modeling and Prediction (weather)</a:t>
            </a:r>
            <a:endParaRPr/>
          </a:p>
          <a:p>
            <a:pPr indent="-171450" lvl="0" marL="171450" rtl="0" algn="l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Noto Sans Symbols"/>
              <a:buChar char="▪"/>
            </a:pPr>
            <a:r>
              <a:rPr lang="en-US" sz="1600"/>
              <a:t>Jonathan Lynch – ARPAe Roots</a:t>
            </a:r>
            <a:endParaRPr/>
          </a:p>
          <a:p>
            <a:pPr indent="-171450" lvl="0" marL="171450" rtl="0" algn="l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Noto Sans Symbols"/>
              <a:buChar char="▪"/>
            </a:pPr>
            <a:r>
              <a:rPr lang="en-US" sz="1600"/>
              <a:t>Pat Schnable – ARPAe Project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93886" y="4814866"/>
            <a:ext cx="900113" cy="370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31230" y="4814866"/>
            <a:ext cx="1800225" cy="404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46230" y="5899983"/>
            <a:ext cx="182308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169840" y="4869881"/>
            <a:ext cx="1074733" cy="350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20149" y="4906985"/>
            <a:ext cx="905256" cy="673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383379" y="5880774"/>
            <a:ext cx="836771" cy="906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310446" y="6333212"/>
            <a:ext cx="992981" cy="454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090615" y="4814866"/>
            <a:ext cx="906780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303427" y="6165565"/>
            <a:ext cx="1228725" cy="6629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-State Research and Extension" id="273" name="Google Shape;273;p3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351258" y="5198205"/>
            <a:ext cx="1005840" cy="532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1"/>
          <p:cNvPicPr preferRelativeResize="0"/>
          <p:nvPr/>
        </p:nvPicPr>
        <p:blipFill rotWithShape="1">
          <a:blip r:embed="rId13">
            <a:alphaModFix/>
          </a:blip>
          <a:srcRect b="33476" l="84646" r="8842" t="52943"/>
          <a:stretch/>
        </p:blipFill>
        <p:spPr>
          <a:xfrm>
            <a:off x="9408480" y="5600865"/>
            <a:ext cx="1014412" cy="6954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cfaes.osu.edu/brand/sites/ctbrand/files/site-library/site-images/logos/FAES_stacked/png/OSU-FAES-StackedK-RGBHEX.png" id="275" name="Google Shape;275;p3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9352783" y="4869881"/>
            <a:ext cx="1183779" cy="730984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1"/>
          <p:cNvSpPr txBox="1"/>
          <p:nvPr/>
        </p:nvSpPr>
        <p:spPr>
          <a:xfrm>
            <a:off x="7328046" y="734705"/>
            <a:ext cx="2706524" cy="335612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Oscar Rodriguez (UNL)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Cinta Romay (Cornell)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James Schnable (ISU)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Brian Scully (ARS)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Rajandeep Sekhon (Clemson)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Margaret Smith (Cornell)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Nathan Springer (UMN)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Kurt Thelen (MSU)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Peter Thomison (OSU)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Mitch Tuinstra (Purdue)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Jason Wallace (UGA)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Randy Wisser (UDel)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Wenwei Xu (TAMU)</a:t>
            </a:r>
            <a:endParaRPr/>
          </a:p>
        </p:txBody>
      </p:sp>
      <p:sp>
        <p:nvSpPr>
          <p:cNvPr id="277" name="Google Shape;277;p31"/>
          <p:cNvSpPr txBox="1"/>
          <p:nvPr/>
        </p:nvSpPr>
        <p:spPr>
          <a:xfrm>
            <a:off x="4726137" y="744060"/>
            <a:ext cx="2530494" cy="2971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Judith Kolkman (Cornell)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Greg Kruger (UNL)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Nick Lauter (ARS)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Liz Lee (Guelph)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Natalia de Leon (UW)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Argelia Lorence (A-State)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Aaron Lorenz (UMN)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Jonathan Lynch (PSU)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Steve Moose (UIUC)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Seth Murray (TAMU)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Rebecca Nelson (Cornell)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Torbert Rocheford (Purdue)</a:t>
            </a:r>
            <a:endParaRPr/>
          </a:p>
          <a:p>
            <a:pPr indent="-2540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8" name="Google Shape;278;p3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3573218" y="6207748"/>
            <a:ext cx="1320781" cy="545712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1"/>
          <p:cNvSpPr txBox="1"/>
          <p:nvPr/>
        </p:nvSpPr>
        <p:spPr>
          <a:xfrm>
            <a:off x="1524000" y="-48601"/>
            <a:ext cx="9144000" cy="521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200"/>
              <a:buFont typeface="Calibri"/>
              <a:buNone/>
            </a:pPr>
            <a:r>
              <a:rPr b="1" lang="en-US" sz="3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G X E Cooperators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1600"/>
              <a:buFont typeface="Calibri"/>
              <a:buNone/>
            </a:pPr>
            <a:r>
              <a:rPr b="1" i="1" lang="en-US" sz="16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Principal Investigators who grew GxE trials in 2014-2016</a:t>
            </a:r>
            <a:endParaRPr b="1" i="1" sz="14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0" name="Google Shape;280;p3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3655251" y="5831406"/>
            <a:ext cx="1671163" cy="3322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iversity of Georgia" id="281" name="Google Shape;281;p3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1540816" y="5954553"/>
            <a:ext cx="2032402" cy="7194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upload.wikimedia.org/wikipedia/commons/f/f4/AState_Logo.png" id="282" name="Google Shape;282;p3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8456226" y="5642951"/>
            <a:ext cx="652945" cy="5096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clemson.edu/administration/public-affairs/toolbox/downloads/logos/logos/wordmark-paw.gif" id="283" name="Google Shape;283;p3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4413738" y="5345876"/>
            <a:ext cx="1367654" cy="4102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umark.wisc.edu/brand/templates-and-downloads/downloads/print/UWlogo_fl_4c.jpg" id="284" name="Google Shape;284;p3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1521415" y="5365793"/>
            <a:ext cx="1778293" cy="6065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clinecenter.illinois.edu/_includes/images/sitewide/uiuclogo.gif" id="285" name="Google Shape;285;p3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5964387" y="5379442"/>
            <a:ext cx="1889771" cy="411988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1"/>
          <p:cNvSpPr txBox="1"/>
          <p:nvPr>
            <p:ph idx="1" type="body"/>
          </p:nvPr>
        </p:nvSpPr>
        <p:spPr>
          <a:xfrm>
            <a:off x="2124229" y="740350"/>
            <a:ext cx="2530493" cy="2909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</a:rPr>
              <a:t>Martin Bohn (UIUC)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</a:rPr>
              <a:t>Ed Buckler (ARS)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</a:rPr>
              <a:t>Ignacio Ciampitti (KSU)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</a:rPr>
              <a:t>Jode Edwards (ARS)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</a:rPr>
              <a:t>Sherry Flint-Garcia (ARS)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</a:rPr>
              <a:t>Christopher Graham (SDSU)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</a:rPr>
              <a:t>Candy Hirsch (UMN)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</a:rPr>
              <a:t>Jim Holland (ARS)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</a:rPr>
              <a:t>Elizabeth Hood (A-State)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</a:rPr>
              <a:t>David Hooker (Guelph)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</a:rPr>
              <a:t>Fiona Goggin (A-State)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</a:rPr>
              <a:t>Shawn Kaeppler (UW)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</a:rPr>
              <a:t>Joe Knoll (ARS)</a:t>
            </a:r>
            <a:endParaRPr/>
          </a:p>
          <a:p>
            <a:pPr indent="-82550" lvl="0" marL="1714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rgbClr val="17375E"/>
              </a:solidFill>
            </a:endParaRPr>
          </a:p>
          <a:p>
            <a:pPr indent="-825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rgbClr val="17375E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2"/>
          <p:cNvSpPr txBox="1"/>
          <p:nvPr>
            <p:ph type="title"/>
          </p:nvPr>
        </p:nvSpPr>
        <p:spPr>
          <a:xfrm>
            <a:off x="1524001" y="19369"/>
            <a:ext cx="9143999" cy="6265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240"/>
              <a:buFont typeface="Calibri"/>
              <a:buNone/>
            </a:pPr>
            <a:r>
              <a:rPr lang="en-US" sz="3240"/>
              <a:t>Genomes To Fields Collaborators</a:t>
            </a:r>
            <a:br>
              <a:rPr lang="en-US" sz="3240"/>
            </a:br>
            <a:r>
              <a:rPr i="1" lang="en-US" sz="1620"/>
              <a:t>Project planning, data management, phenotyping initiatives, and Executive Committee members</a:t>
            </a:r>
            <a:endParaRPr sz="1620"/>
          </a:p>
        </p:txBody>
      </p:sp>
      <p:sp>
        <p:nvSpPr>
          <p:cNvPr id="292" name="Google Shape;292;p32"/>
          <p:cNvSpPr txBox="1"/>
          <p:nvPr/>
        </p:nvSpPr>
        <p:spPr>
          <a:xfrm>
            <a:off x="2166326" y="839096"/>
            <a:ext cx="2432878" cy="32306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Martin Bohn (UIUC)*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Ed Buckler (ARS)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Darwin Campbell (ISU)*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James Clohessy (Cornell)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Michael Coen (UW)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Carolyn Lawrence Dill (ISU)*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Liang Dong (ISU)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Jode Edwards (ARS)*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David Ertl (IA Corn)*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Sherry Flint-Garcia (ARS)*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Joseph Gage (UW)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Jack Gardiner (ISU)*</a:t>
            </a:r>
            <a:endParaRPr/>
          </a:p>
          <a:p>
            <a:pPr indent="-1968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marR="0" rtl="0" algn="l">
              <a:lnSpc>
                <a:spcPct val="100000"/>
              </a:lnSpc>
              <a:spcBef>
                <a:spcPts val="336"/>
              </a:spcBef>
              <a:spcAft>
                <a:spcPts val="0"/>
              </a:spcAft>
              <a:buClr>
                <a:srgbClr val="1B5337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285750" marR="0" rtl="0" algn="l">
              <a:lnSpc>
                <a:spcPct val="100000"/>
              </a:lnSpc>
              <a:spcBef>
                <a:spcPts val="336"/>
              </a:spcBef>
              <a:spcAft>
                <a:spcPts val="0"/>
              </a:spcAft>
              <a:buClr>
                <a:srgbClr val="1B5337"/>
              </a:buClr>
              <a:buSzPts val="1600"/>
              <a:buFont typeface="Noto Sans Symbols"/>
              <a:buNone/>
            </a:pPr>
            <a:r>
              <a:t/>
            </a:r>
            <a:endParaRPr b="1" sz="160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B5337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rgbClr val="8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09550" lvl="1" marL="74295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0000"/>
              </a:buClr>
              <a:buSzPts val="1200"/>
              <a:buFont typeface="Noto Sans Symbols"/>
              <a:buNone/>
            </a:pPr>
            <a:r>
              <a:t/>
            </a:r>
            <a:endParaRPr b="1" i="0" sz="1600" u="none" cap="none" strike="noStrike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32"/>
          <p:cNvSpPr txBox="1"/>
          <p:nvPr/>
        </p:nvSpPr>
        <p:spPr>
          <a:xfrm>
            <a:off x="7424126" y="839094"/>
            <a:ext cx="2432878" cy="3050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Seth Murray (TAMU)*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Cinta Romay (Cornell)*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James Schnable (UNL)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Pat Schnable (ISU)†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Kevin Silverstein (UMN)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Nathan Springer (UMN)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Edgar Spalding (UW)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Srikant Srinivasan (ISU)*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Yiwei Sun (ISU)*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Kelly Thorp (ARS)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Rod Williamson (IA Corn)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Randy Wisser (UDel)*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Jianming Yu (ISU)</a:t>
            </a:r>
            <a:endParaRPr/>
          </a:p>
        </p:txBody>
      </p:sp>
      <p:sp>
        <p:nvSpPr>
          <p:cNvPr id="294" name="Google Shape;294;p32"/>
          <p:cNvSpPr txBox="1"/>
          <p:nvPr/>
        </p:nvSpPr>
        <p:spPr>
          <a:xfrm>
            <a:off x="4871260" y="839094"/>
            <a:ext cx="2280808" cy="32306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Byron Good (Guelph)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Mike Gore (Cornell)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Patricio Grassini (UNL)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Jerry Hatfield (ARS)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Diego Jarquin (UNL)*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Shawn Kaeppler (UW)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Liz Lee (Guelph)*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Natalia de Leon (UW)*†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Zhizhai Liu (TAMU)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Aaron Lorenz (UMN)*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Jonathan Lynch (PSU)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Nathan Miller (UW)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Jane Petzoldt (UW)*</a:t>
            </a:r>
            <a:endParaRPr/>
          </a:p>
          <a:p>
            <a:pPr indent="-1968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marR="0" rtl="0" algn="l">
              <a:lnSpc>
                <a:spcPct val="100000"/>
              </a:lnSpc>
              <a:spcBef>
                <a:spcPts val="336"/>
              </a:spcBef>
              <a:spcAft>
                <a:spcPts val="0"/>
              </a:spcAft>
              <a:buClr>
                <a:srgbClr val="1B5337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285750" marR="0" rtl="0" algn="l">
              <a:lnSpc>
                <a:spcPct val="100000"/>
              </a:lnSpc>
              <a:spcBef>
                <a:spcPts val="336"/>
              </a:spcBef>
              <a:spcAft>
                <a:spcPts val="0"/>
              </a:spcAft>
              <a:buClr>
                <a:srgbClr val="1B5337"/>
              </a:buClr>
              <a:buSzPts val="1600"/>
              <a:buFont typeface="Noto Sans Symbols"/>
              <a:buNone/>
            </a:pPr>
            <a:r>
              <a:t/>
            </a:r>
            <a:endParaRPr b="1" sz="160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B5337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rgbClr val="8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09550" lvl="1" marL="74295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0000"/>
              </a:buClr>
              <a:buSzPts val="1200"/>
              <a:buFont typeface="Noto Sans Symbols"/>
              <a:buNone/>
            </a:pPr>
            <a:r>
              <a:t/>
            </a:r>
            <a:endParaRPr b="1" i="0" sz="1600" u="none" cap="none" strike="noStrike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5" name="Google Shape;295;p32"/>
          <p:cNvGrpSpPr/>
          <p:nvPr/>
        </p:nvGrpSpPr>
        <p:grpSpPr>
          <a:xfrm>
            <a:off x="4922143" y="4638761"/>
            <a:ext cx="2179042" cy="1619482"/>
            <a:chOff x="4973026" y="4649271"/>
            <a:chExt cx="2179042" cy="1619482"/>
          </a:xfrm>
        </p:grpSpPr>
        <p:sp>
          <p:nvSpPr>
            <p:cNvPr id="296" name="Google Shape;296;p32"/>
            <p:cNvSpPr txBox="1"/>
            <p:nvPr/>
          </p:nvSpPr>
          <p:spPr>
            <a:xfrm>
              <a:off x="4973026" y="4649271"/>
              <a:ext cx="2179042" cy="553793"/>
            </a:xfrm>
            <a:prstGeom prst="rect">
              <a:avLst/>
            </a:prstGeom>
            <a:noFill/>
            <a:ln cap="flat" cmpd="sng" w="9525">
              <a:solidFill>
                <a:srgbClr val="52525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1B5337"/>
                </a:buClr>
                <a:buSzPts val="1600"/>
                <a:buFont typeface="Arial"/>
                <a:buNone/>
              </a:pPr>
              <a:r>
                <a:rPr b="1" lang="en-US" sz="1600">
                  <a:solidFill>
                    <a:srgbClr val="17375E"/>
                  </a:solidFill>
                  <a:latin typeface="Calibri"/>
                  <a:ea typeface="Calibri"/>
                  <a:cs typeface="Calibri"/>
                  <a:sym typeface="Calibri"/>
                </a:rPr>
                <a:t>*GxE Coordinating Groups</a:t>
              </a:r>
              <a:endParaRPr/>
            </a:p>
          </p:txBody>
        </p:sp>
        <p:sp>
          <p:nvSpPr>
            <p:cNvPr id="297" name="Google Shape;297;p32"/>
            <p:cNvSpPr txBox="1"/>
            <p:nvPr/>
          </p:nvSpPr>
          <p:spPr>
            <a:xfrm>
              <a:off x="4973026" y="5624811"/>
              <a:ext cx="2179042" cy="643942"/>
            </a:xfrm>
            <a:prstGeom prst="rect">
              <a:avLst/>
            </a:prstGeom>
            <a:noFill/>
            <a:ln cap="flat" cmpd="sng" w="9525">
              <a:solidFill>
                <a:srgbClr val="52525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1B5337"/>
                </a:buClr>
                <a:buSzPts val="1600"/>
                <a:buFont typeface="Arial"/>
                <a:buNone/>
              </a:pPr>
              <a:r>
                <a:rPr b="1" lang="en-US" sz="1600">
                  <a:solidFill>
                    <a:srgbClr val="833C0B"/>
                  </a:solidFill>
                  <a:latin typeface="Calibri"/>
                  <a:ea typeface="Calibri"/>
                  <a:cs typeface="Calibri"/>
                  <a:sym typeface="Calibri"/>
                </a:rPr>
                <a:t>G2F Executive Committee members</a:t>
              </a:r>
              <a:endParaRPr/>
            </a:p>
          </p:txBody>
        </p:sp>
        <p:sp>
          <p:nvSpPr>
            <p:cNvPr id="298" name="Google Shape;298;p32"/>
            <p:cNvSpPr txBox="1"/>
            <p:nvPr/>
          </p:nvSpPr>
          <p:spPr>
            <a:xfrm>
              <a:off x="4973026" y="5214315"/>
              <a:ext cx="2179042" cy="399245"/>
            </a:xfrm>
            <a:prstGeom prst="rect">
              <a:avLst/>
            </a:prstGeom>
            <a:noFill/>
            <a:ln cap="flat" cmpd="sng" w="9525">
              <a:solidFill>
                <a:srgbClr val="52525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1B5337"/>
                </a:buClr>
                <a:buSzPts val="2000"/>
                <a:buFont typeface="Arial"/>
                <a:buNone/>
              </a:pPr>
              <a:r>
                <a:rPr b="1" baseline="30000" lang="en-US" sz="2000">
                  <a:solidFill>
                    <a:srgbClr val="17375E"/>
                  </a:solidFill>
                  <a:latin typeface="Calibri"/>
                  <a:ea typeface="Calibri"/>
                  <a:cs typeface="Calibri"/>
                  <a:sym typeface="Calibri"/>
                </a:rPr>
                <a:t>†</a:t>
              </a:r>
              <a:r>
                <a:rPr b="1" lang="en-US" sz="1600">
                  <a:solidFill>
                    <a:srgbClr val="17375E"/>
                  </a:solidFill>
                  <a:latin typeface="Calibri"/>
                  <a:ea typeface="Calibri"/>
                  <a:cs typeface="Calibri"/>
                  <a:sym typeface="Calibri"/>
                </a:rPr>
                <a:t>G2F co-lead</a:t>
              </a:r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3"/>
          <p:cNvSpPr txBox="1"/>
          <p:nvPr>
            <p:ph type="title"/>
          </p:nvPr>
        </p:nvSpPr>
        <p:spPr>
          <a:xfrm>
            <a:off x="1984375" y="11177"/>
            <a:ext cx="8229600" cy="4512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200"/>
              <a:buFont typeface="Calibri"/>
              <a:buNone/>
            </a:pPr>
            <a:r>
              <a:rPr lang="en-US" sz="3200"/>
              <a:t>Genomes To Fields Sponsors</a:t>
            </a:r>
            <a:endParaRPr/>
          </a:p>
        </p:txBody>
      </p:sp>
      <p:sp>
        <p:nvSpPr>
          <p:cNvPr descr="Image result for ohio corn marketing" id="304" name="Google Shape;304;p33"/>
          <p:cNvSpPr/>
          <p:nvPr/>
        </p:nvSpPr>
        <p:spPr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Image result for ohio corn marketing" id="305" name="Google Shape;305;p33"/>
          <p:cNvSpPr/>
          <p:nvPr/>
        </p:nvSpPr>
        <p:spPr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data:image/jpeg;base64,/9j/4AAQSkZJRgABAQAAAQABAAD/2wCEAAkGBxQSEhMTExQWFRUWGR8bGRgYGCAeIBwgHh8fIRseHBohICggIB8mIRwfITEiJykrMC4uHh8zODMsNygtLysBCgoKDg0OGxAQGywkHyMtLC40NS8sMC43LDcrLDAsLSwsLCwsLDAsNCwsMDcsLDc0NCwvLS8sLzcuLCwsLCwrNP/AABEIAOwA1gMBIgACEQEDEQH/xAAcAAABBQEBAQAAAAAAAAAAAAAABAUGBwgDAgH/xABREAACAQMCAwUEBAgKBgkFAAABAgMABBESIQUGMQcTQVFhIjJxgRRCkaEIIzNSYnKishUWJHN0grGzwdI1VGOSlMMlNDZDU4PC0dMXhOHj8P/EABoBAQADAQEBAAAAAAAAAAAAAAABBAUDAgb/xAAuEQACAQIEBQMEAgMBAAAAAAAAAQIDEQQSITEiQVFh8AUTMiNxgZFSwbHR4UL/2gAMAwEAAhEDEQA/ALxopg5B4obnh9rKTlu7Cv8Arp7D/tKaf6AKS8U4hHbwyTytpjiUsx9AM7DxPkPGlVVD+EZxwx2kFopwZ31OPNI8YB+LlT/VoCA8S5uuOM3miaaa3tGDaY4kdhpHTUqbuT4sQQN8YFMAmNizPY3c3erOUAVGTUoAKlgdiScroPkdqm/KP0aGfQnEWMcduukF0xlyzSgZToCqtjqNW5pN39ubW4k/hCQOLwyggjqHwh0hdyUAORt02wCKxpY6fvaJ200s+fXhv99S2qKy8r6+bltdlfOf8KWmtwFniOiUDoTjIcDwDDw8w1TOqG7JuIRWvGri1ilMsNymUkY5LOo15LAAHrIM432q+a1qc1OKkuZVas7BRRRXsgKKKKAKKKKAKKKKAKKKKAKKKKAKKKKAKK+E1Gr7nm1VzFCXu5h/3Vqvekb49ph7Cb9dTDxoCRzTKis7sFVQSzMcAAdSSdgPWq55p4zc31pdyWjNb2UUMr/SOklwyIxCwg7rFkbydW6L4mndeB3HEWD8RURW6kFLJW1BiOjXLjZ99xGPZG2dVO/OaD+Dr4AYH0WYAD+bagFXLjk2lsSSSYYySep9gdaKjnZ/ztZXUUNtDNrmit0LrocY0hVb2ioBwxA2NfKAZew/ieocQtM7wXLso/RcnYf1kJ+dWfWdezTjAtOYLqN20pM88ZJIABDllJz+ppH61XvJzDaL711bj4yoP8aAc6zv2jcVWfmKNXjeaO30JoRdZYgFzhfHDNv6LV2Pzjw8db60H/3Ef+as+clcxj+EL28a3uJzLrb8SmsoHfUdQyABsBn0qti5ONCTSu7fbfQ6UleaJhyrzAjy300dpckNKPaWIdEjVdJGoHUGVjpGT7Q8TXLgHGo5OH3WLWcoXnLKI/eDu7YG+MhWCnyxRyZzSxtmZbK6cGWV9UaqVbXIzbEspJGdOwPSvfJnM5NuxWxuiDLK+URSp1yM2AWZckZ0nb6vyr5erSaz8Gzivl0TRpRknbXdPl1I/wA1cynXwq/igmjjgbOplADbr7AOdxhGG+Mg7eNaPjcMAwOQRkH0PSs4cw8RkuOD6FspkWFgGY6dKd2SDgZ1nHun2cD2snarO5M7Q7BbC0We7iWVYUV1LbgqoBzt12r6H012ouFrZW1vfnfX9lDEfK/VIsOiovb9ofDZGVVu4yWIA97GScDLEYG/malFaBwCiiigCiiigCiiigCiio3xHnW3jkeKNJ7mSPZ0toWl0nyZgNCn0LbeOKAklFRIc84xr4dxKNfzjbBgPiI3Zh9leLntGtMBIO8nuWYKlsEZJGY+YkC6VGCSx2AGaAmFRO85okuJXt+Gokzo2mW4fPcwnxXI3lk/QU7Z3IrjNwviN7hLtobW2O7x20jtLIP/AA3lKqFX84puemQDUq4fYxwRrFCixxoMKqjAAoCMjkgT78QuZrw9e7J7qHY5GIY8A/1y2fGpNY2UcKCOKNI0HRUUKB8htSiigCmjnAfyC9/o8v8AdtTvTVzYP5Def0eX9xqAz32BvjiE39Gb+8iopP2Ivi+l/o7fvx0UAwcy3Ai4vdSModUvZGKMAQwWUkqQdiDjGDWorXlXhzKrpZWmGAIIt49wRkfVrMvaBbr/AAjxMY3WdmHwL+1+8D8q0H2O8W+k8JtTkaogYWHl3ey/saT86hO5Cd7oUc58Ltbfh97KltArJBIVIiQYOk6fDzxVKdnnMH0OxuGFrcSHUzGVEBQYUABmzsF3J2OM1cXbRcmPg92QcFgi/JpEDfs5qqLLm60i4KbZZPxxhdNARvefVnfGPrZzms/1NOVOMFByvJdf3oWcO7SbvayH/lHmMpY26ixuzojUApGCr4G7KSw2J36ePjXflHmfvLYMLO4A1ORoQFTl2PsnIz1x065rvY87WCQR4mOhEA/JSeAA/Mx4Ul5O5xtGtY1MmhkBBUq225xuBg7Y6GvmqtOUozl7L+S69zQjJJpZ1t2GmXmR5rW/gjsLrJaUbIPZ7zLe2Oob2tRAB69d6n3YXIr8HgGASjSKdv8AaM3/AKqiXDOfrETXf4w4MgcMI3OoCONSdlyMFSN8eFPf4PFwGsLhF91LltIPXSVQjP31velKUXNOm47PW+t1rv0KOJs7cV9yb878He7sbi3hKB5FGnV02YNg46ZxjO+M5waarfmu8m9iHhsiyptN9IkEcaN+akgDGXzBUYwVORnFTKitgqjPy1xs3Syh4jDNDJ3csZYNpbSGGlxsylWBBwOvQU8VX3Ll0tlxS7tJbnULgrMhlUKWlkLAojAYYBFjAUn4DrVg0AUUV8Y4GTsBQH2ioZacw394GlsYLX6PrdEknmfMgRipZVSMgKSpxuciknH+OcTSCSA2bLcSAJFPanvYwzEAlshXjwMnUw0+tAO/OHEZS8FjbPonudRaQbmGFR+MkH6WSEXPi3pTzwXhMVpCkECBI0Gw8SfEsepYnck9aScA5agtCzRh3lcAPNLI0kj46ZdiTj0GB6U80AV8x419ooAooooAooooApr5pH8iu/5iT9xqdKbeZR/I7r+Zk/cNAZp7HGxey/zDfvx0Vy7JWxeSfzLfvpRQg98+2/8A0xfjOxkII9JMDPyLA1OvwbeK4+mWbHcYlUfsSf8AoqF9pin+G70DoxVSfLVGmk/72K+dmPFfo3GrZ84Sc6D/AOaNh8pNP2VzT42jkn9VrsWv+ENdaOFqu/4ydF+wO2/+7TBxO5sf4OggMsBTMC4Dp01prbAPlqJPxpR+EdNqTh9uOskrnPlpCqP7z7qUcy8v27Q20IijVBPEANI6avaA8faAIPxrH9XnBTpKTe7enaxpYVO0rDyeLWyrkzwhAP8AxFxj7cYpp5F4hb/QbdY5EwqYI1AHIJyWHgSd/nT2vC4dOjuY9P5uhcfZjFMvKnBbUWyFYIjktk6FJJ1MDuR6Y9MYr5pOl7Ut9106M0eLMttn/R44fxiyS7vAJYUc92XbUo1eyR72d8ePlmvfYhcobnjCRlWjE6uhXoQ5k6Y2x7IrnYcFt04jcaIYhm3ibAQdWeYMQMbZCrnHXFR7hXNEHBeI8XJQYZIzFEm2pyAQo2wo9sknwAOAdgd70iVP35KN9Yx3/BRxSlkTdt2Xnd8ThiZElljjZ86FdwpbGM6QTk4yOnnSoGsf8f4hPxCaS6unJdugHRUClgqrnZRlQBn62Tkkk+OH8ZurB0MNxIoDZ0K7BTpO4Zc4IJyPtr6BTi3YzFVi3lTNZ8wcHjvLeSCTo42YdUb6rqfBlOCD6U28l8ZeaN4LjAu7Y93OPzvzJV/RkX2h65HhT/bzB1V13VgGB9CMimPmHlkTyJcwytbXcYKrMoByp3McqHaSPO+DjB3BFezoSCoPLH/C9zIhZ/4OtzoYKdIupfrAkbtDH0xsGbPULSqfgN/cju7q9jSE++trEY2kH5pkZ2Kg+OkA+oqTWFlHBGkUSBI0GlVXoAKA6W8CxqqIqoigBVUAAAdAANgB5V0oooAooooAooooAooooAooooApu5i/6pc/zMn7hpxpBx8fyW4/mn/dNAZe7Kv+tyfzLfvpRR2Vf9bk/mW/fSigHHtWOOO3qj6wjA+Pcxsv7QFRLiLlTHKhIKtlSPDOJEI+Go/ZU07YItPG7k4yXSNl+KxrjH+5j51Eb6MMjAb4GR8FOR+xJ91V5u1RFOpLLWTJ9228UW9l4VpO0sCyDHUd8wHT000/cwcoW7Gxi/Gae/0nMznIEUr+LbHKDcYIycYqm4LuW5ks4tWGj0wxt4gGRmX7DIcegFW/zLwO4M1gFvpiTMRqZY/ZPduxZQqLvpVlw2fe+3L9Vk1VglPLpLr030NjDJZZaX2JD/Fe206dMhB23nlz9uvNNXKnKsCW64MwyWzpuJVHvMMaVcDbp0pwbl+QjH0+7yfHMX/xUycn8ryrbj+XXK6mchUKYHtH89WOTjJ6bk/GsCM37Uvq81/LuXmuJcH+BbDybai7eQiRiYh700hI3YE6tWrcY6k9KqbmvhccHEriFc4yNGrLbyKpGSdzjXnJ8qs+Dl64W/Ym/uCpgyD7GrZ8aTlSmBnOdOdz08a05xtWh4nOrytKwxpdxuxaNdAOBjbIHQe7Wt6ZOTqtOpm4O/bqijjl9F2jbVifUOv1evyzq/ciUfOmbij5cD80AH49W/aJpxvn0o+OmMD5nSP2Iz/vUzRJqYAnGT1Pr51uUY/+jGw0N5Eut+1HikcccUd1oSJFRQI4zsowMkqSTgdSak3LfbneRMou0S4j8SoCOPUEewfhpGfMU/8AYZwKyube6Wa2ilkjlAJlRWYKyLtk+TK+4xSDtl7MYbaE31kvdopAmiBJADHAdM7jcgFem4Ixg5sJ3Vy4ndXLp5e47BfQJcW7642+1T4qw8GHl/gRWerjtp4mrMoaHYkfkh4H4157COZGtuILblvxN17JHgHAJRh6/V/regqu738o/wCsf7akk2tYyFo42PVlBPxIFVL2w9ol5w29jhtjGEaBXOpNR1F5FO/wUVMeH9oPDFijBvYAQigjV6CqS7deMwXd/FJbSpKgt1UshyARJISPjgg/OgJnw3tJvn4Jd3zNH38VwsanQMaT3ecr/WNJOzbtSv73iVvbTtEY5NerTHg+zG7DfPmoqNcE/wCy/EP6Wn/Kpr7GpAvGLRmOAolJPoIZCaA0Jz7z3b8KjDS+3K4/Fwqfab1J+qvr9gNUbxftp4nMx7t47dc7LGgJx4ZZ9WT6jHwqIc28fkv7ua5kJy7HSD9VR7qj0A+/J8av7kDsktLaBHu4lnuGALCQZVM76AnunHQk53zjA2oCruE9tHE4WBkkS4XxWSNR9hQKQftq7ez7tCt+KoQmYp0GXhY5OPzkP1lztnAI2yBkZaueOyWzuoXNtElvcKCUMY0oxH1XUezg9NQGRsdwMHO3AuKy2F1HPHlZIX3B26bMp9CMqfjQGz6KT8Pu1mijlTdJEV1+DAEfcaUUAUi42P5PP/NP+6aW0j4wPxE382/7poDKXZxcaLlz/siP2kopp5duNEjH9Ej7xX2hFywO29f+mc75ECMMeJXUcfYDUO0DOD0G3yBKfuSKflU27eV08XhYeFsjH4B5M/cKhHd/VOw93+2Mn74zVWv8ilifkNnBZGiuoWCd4ySqQnTUQwwufU7Vc3NHE7tZ+HlbTJ70kKZV3YxspUkDAwrM2rcbVUtjOkV9bzS7IJI5GxvjBBbb0INWzzBzfbrcWB0yldbnJgkXrGUUqGUFt3+rmsr1JSnVg1DNwy69HpozZwc06Tbdth6fiF/jayi9Abr/APVj76ZuTuJcQa2UtaRkZYqTPoJyxPu6G8cjOR4U9tzXCATouSB5Ws3+KYpm5P5yhkth+LuMqWHswO4xqJX2kUjoRt55+NYsYT9qX0Vuv5d+5fbWZcfXp/o423F+INxEq1mi4g90zDGC+ziTSc5Ixp0+HhVec7cQkk4k7TRdy8YC6NWrcLlPaAwc5B+BqxrTna3kv2UJN7MOnPcuTnVkgxqC4GMb4/8AzWXaFxOObiMs0Or6udalTqRQp9k7j3RsQPGtb06nL3+Knl4O/wDbe/7KWLtKk0pX1G7iyEIAOinf4AaF+9GPzp+7JrGC5vJLS4xpuYJIkON1f2XVl8mGg49dvHFRq/ugVCKc4I388KB/aWPzpJBK8bJIhKspDKw2IIOxB8wR19K3qSajqZlBNQ1Lr7FmltOLXljOoWTuvaOfeaJhpYeYZHLZ8t/GrG7WLxIuE3pfGGjKKD4s5Crj5nPyqiYe0+Q3tpfywI1xArJIyNoEylSF1LpIDDJOR12GBgU3c/8AaDc8VZRIBHChykSk4B/OYn3mxtnbAzgDJz0StodUklZCPs5t2k4pYKoyRcRt8kYM33KaY738o/6x/tq7+wTkV4z/AAjcIVJUi3Vhvhtmkx1GR7K+YLHoQTR97+Uf9Y/21JJN4uyDirKGEC4YAj8anQ9PrVGuaOWrjh8qw3SBHZA4AYN7JJAOQSOqmtg8L/IxfqL/AGCs9/hHf6Th/oqf3ktAI+Cf9l+If0tP+VUd7NoWe/RE95obhV+JtpQPvqRcE/7L8Q/paf8AKpu7FP8ATVn/AOZ/cyUBEeFXAjnhkYZVJFYjzAYEj7q2tDKHVWUgqwBBHQg7giswdr3Ij8PuXmjUm1mYsjAbIxOTGfLH1fMeZBrvyL2v3PD4hBJGLmFdkDMVZB+aHwcqPAEbdAcYFAaaJxuaxhzPdLLeXUqbpJPIy/BnJH3Gp5zp2zXN7C0EMS20bgrIQ5d2B6gNhQoI2O2T5+bP2V8jPxK5UspFrEwMr+BxuI182bbPkDnyyBpDkWFk4dYowwy28QI8joG1PlfAMV9oAqqO1jtTWzL2VsqyTlcSO3ux6h0wDlnwc+QyOu4Fr1jPj0Ukt/cLgtK9w4wOpdpCMD4k0A1I5HSitIcmdjNpBCDeL9InYe0CSET0UAjOOmo9fIUUBDfwgBo4payHobdQfgHk1fc1QLQfd8fdJ9cGM/tIh+dWP+EGcX1iT0MTKfgWIP3NVcYJ2+sR9hIx/eRD7aq1/kUcT8vwJb2UqY5lAyjhhnf3sOMjy1ah8qvC+vI55OFy59mR2dM+sLkfYSPniqUvF1I+PEEj5YkX9l2HyqUcq2lve2MMcoUSQ3UcerUQxjkbOnOfH2lHwFZmPoxnCM3dWutNdJK1/wBmh6bVeVxXnMuimjlSZXtYyhBALD2fMO2fv3+deP4p2enQbaMjpuCT9pOarLmSKysrN0jiRrmWWdVJJbQiSugbrsQoAHrk+BrBw2HhXXtxbu2uS778RsVKjhxNLbr/AMFHO3PzRXsn0PRqWPuWlI1ZIYt7I6eySRuD4+lV9dSy3UjzSNqZj7TtsM42yeg6YrytiSmrxxnH6PQfNjsBXqC+aM6WGdO3ky+gb/A5HpX12Hw1OhG1JK6Vr82YlbETqXy/oVQcPVeo1HxBB2Hqo9rr0ddQ9K7zQBxg+PQjGT8Pqv8ALS3mDRbyq49k5xvpxuPXQDkH9KM/Kkd5xDchcHPUnBz8fBvDBIzUrPKXcz0qk5dyZ9mHJVlxNpYJpp4riM6gF0gOnTKhl1BgeoPmvri4eW+yXh1mwfu2nkU5DTkNj4IAE+ZBNZhgv5UcSJLIrr0dXIYeGzA5G21THlrtX4jaMNUzXEfik5LZ88SH2wfLcj0NW13NBXtqapqtJOxDhrEkm4yTn8oPH+pUs5L5sg4nbieAkeDofeRvI+niD4j5gMHad2lR8LURRgS3TjKofdQeDSY3+CjBPmOtSSTqCIIqqOigAfIYqJ84dnFnxKZZ7gy61QRjQ4AwCzdNJ3yx+6s68Y7ROJXLFnvJlH5sTGNR6YTGfnk144V2gcSt2DJeTH9GRzIv+6+R9lAaItuzKySylsFM3cyyCRsuNWRpxg6ensjwrly32U2Njcx3UJm7yPOnU4I9pSpyNI8GNIey/tSTiR+jzqsV0BkAH2ZQBklM7hhuSu+24J3wzdvfMt1ZvZi2neEOsmrSeuCmM/aaAtu7tUlRo5EV0YYZWAII8iDsarni/Yhw6Zi0Zmgz9WNwV+xwxHwBqkv/AKj8U/12b7R/7U5cG7XeJwOC0/foOqSqCD/WADD7aAtjhfYdw6JtUjTz/ou4Vf2Ap++rIsbOOFFjiRY0UYVVAAHwAqCca50F1wKe+tHaJwgzg+1G4ZdSk/Pr4gg+NU3y32q38FzFJPcSTwhvxkZI9pTscdPaHUb9QPCgNTUVxs7pJY0ljYMjqGVh0IIyCPlWc+0vnfiFvxO7hhu5UjRxpUEYAKqdtvWgL2515gWwsp7o7lF9gebnZB8NRGfTNZZ5Nuy3FbOVzrZruJmJ3JJkBJ+OTn41ZnaVdzT8t8Old2dmkRpGPU5STBPz/wAKR/g7cuRTTT3cgDNBpWMHoGbOXx5gDA+J8cUBoKiiigKO/CKjU3HDgw2YSKftTH2E5qsCx6/WO+PUjV+/Gw+dWf8AhML/AKPbx/HD+6qsO8+sPH2gPskA+0SD51WrrVMp4papn3IB9B+6D/8AHL+zTfwW1LXcNuWZQ86I2k4316cj1GTg+tOGkDbw6fIHR+5Ih+VNtzO0U8cynDjS49GU7/tKa8Qu00uaIwkrTL34xwu0tYJJZTMI0XJ/lM+T5AZk6k7fOqEtoRI7PpOjV7uckkn2UB6knz8smpBzjzPPfOkHerLGpBBWPuwWIGcgs3u5IznzNN0aBVABIUA7+ODsz/rN7q+lUsBh6mHpt1JNyl99F+efnIv4/ExbywXnmx7z6jOSdWNsjZn/AFUHsr5mm/iZUaRjDbbfmr4A+bHOo/EUsnlCAkgbYGnwyPdj/VXq3mablj1JI751bEE+OTufuNX6a1v5552M+itcz2888aJa3KcKcCXiLs4nknKRAEaSucEEYzkaJGyCKhltAXJwrMFGptIyQo6n0A8zV9dqPLzRcuWkQG9qYWk+JVkb9uTNV92IcWS34rF3hAWZWiyegLYK/ayhfnVovDBb6MZTGB4jO3qTu6fPUtIJ7LMqAMF7w9XwqjJ6lh7OnfqNh6VpnmnsqsbwmRFNrP17yH2cnzZPdPXcjBPnVMc98k3HDFH0hkeGRtKyxkDJ6+3CfHAzlftrgoSg7rUqqnKnLMtUTTsw5M4lwm6aeZUFs0bCbTIDsoLKwXxIIx8GaqZ41xOS8uZZ5MmSZy2OvU7KPQDCj0Aq6uzHnv6ZZtwuUu1yY5I4nAJDJobSWb6pUDTk9fZ6nNUdY3BhmjkxvG6tg+akHB+yu5aNVdn/ACFb8NgQd2r3BAMspAJLHqFPgo6ADrjJ3pTztyTbcSgeORFWXB7uYL7SN4bjcrnqvj6HBD/w69SeKOaJgySKGUjxBGRXS4nWNWd2CqoLMxOAABkknyAoDF8cktnc5U6JoJOo8GRvv3FWh2+8QFxHwmddhLC7geWoRnH31WPMd8Li7uZ192WaSQfB3LD+2rB7Y7NobPgkTjDJbEMPIhYsj7aAkH4OdhFLFe95Gj4ePGtQ2Nm6ZFMv4QPALW1ntnt0SJplcyIgAHsldLaRsM5YbddNQHgHNN5ZK4tZmiVyNWkDcjpuQfOlnCODX/GrhipaeUY1vJIPZB6EknOkeSg/CgJPyM7fwBxoH3B3ZHxJGr7gtVvbW7SEqiliFZsDyRSzH5KpPyrRfHOU04Zy5d26nU5UPI/5zlkzj0AAA9BVTdi4B4zaAgEHvQQfHMMgoCe/g+855B4bM24y9uT5dXj/ALXH9byFQDtmXHGb34p98SGu/aPy1JwbiKyQEpGzd7bOPq4IJX4odvHKlc9TTBztx4X95LdBdHeiPK+TLGitj01KcemKAvUcK+lcqrH4i1Ei4/Oj9sD56cfOoR+Dnxju7ye2J2nj1L+tGc4x+qzH+qKcU7Ura14LDaRZluTb92RghYyQQSzHrgHOFznzFQjsagd+MWndj3SzMfJQjBs/bj4kUBq6iiigK/7R+Bx315w+2lHsyRXYBxkq2iPSw9Qd6z7PZS2dxNbXAw8PUdfdOr2fNWQsQfIitLcw/wCluE/q3X7kdMnbDyCeIQ/SLcYu4VOMf96m+Uz57kr8x45HmccyseKkFONmUPo+qf1T98ZP3xmkPFhlAx2Oc4/XGT+0r0pgk15XcMMK2diCRoO36yoaLka0bw1AkfPEg/5gqpG8ZamfC8Jq/IZ7WbQTtkHY+ePEA+Genwp2il1YYEZ65xsGA3Yj82MbAeJpHwoZDr1BxsfdPkD5E+DeB+NJ7uExkgE6WG3hkZ6EeYIwR5iu0kpStzLM4xnNx2fnnminT3rA7iJcgb77AsT8TjJPmakPKvDPpF5Z2+M6polYfoxjXJ+8fspjsJ0CAEgDfIyMnxbb1Cqg+Jqddj1zbpxLvrieGJYYWIaSRFBkkO+nUd/ZZht5eteUm525I8xTdRLkvLmiOKWEdxDJBKNUcqlGHoRg4PgfXwrJ/PvJE/C5ykiloWP4qYD2XHgD5OB1X7MjBrTv8c+Hf6/af8RH/mrjec08LlRo5byxkRtmV5omB+ILYNWS4UJwftn4lbxLETFNpGA8ysWx4ZZWXUfU5PnmotzLzLd8TmV7hzI/uoijZcn3UQeJOPMnbrV43fK/LEjFu9tFJ6hLwKP90SYHyxT1y+OAWJ1W01hG35/0hGffr7bOWA9M0BG+yrsqNui3d0XiutQaII2DEB1DDoS4OGUg4G2xziMdtHZzJBNJfWyFoJCXlVdzEx3Y4/MPXPgc9Birq/jnw7/X7T/iI/8ANR/HPh3+v2n/ABEf+agMz8n9o19w1THA6tFnPdyjUoJ6lcEMPgDiu3Nvaff8Qj7qV0jiPvJCpUN+sSSxHpnHpVycY4Py3csXkksQx6mO5WPJPUkI4BPqRXnhPA+Wrdg6SWLMOhkulk/ZdyvzxQFbdkHZzJezJdXCFbSM6hqH5Yjoqg9Uz1bocYHjh/8AwmPylh+rL/bHVsrzlw4bC+swP6RH/mpp47ecDvShurixlKZC6rhNs4zjD+goCqeyTlWPifDuI27+y2uNo3/McK+D8D0I8ifSoLwy/uuEX2oAxzwOVdD0YfWVvNWHj8CPA1pLgXEOC2QcWtzYxB8FtNwm+M46v6mk3GTwC7k724msJJMAajOmcDpnD70Ai5v5kh4jy9dXMB2aMBlPVGDLqRvUZ+YIPQ1TPYyf+mbL4v8A3T1eNovAIopYY5rFYpgBIguVw2DkZGvw8688Mg5et5UmhlsI5E3VhcJkZBB+v5E0A8donKi8TspIDgSD24WP1XA2yfI+6fQ58BWSLq3aN3jdSroxVlPUEHBB9QRitg/xz4d/r9p/xEf+aoF2lHgktreXCvZyXTRnS0cqs5fAVSFVtz08OgNAUBw3h8lxKkMKNJI5wqr1J/8AbxJOwAJNae7LOz5OFxF3w91KPxjjoo66E9M7k+JA8hVPdg/EYbfiLyTyxwp9HcBpHVBkvHsCxAzjP31f/wDHPh3+v2n/ABEf+agH2im/hnHLa5LC3uIZivvCKRXxnpnSTivtAMXMP+leE/q3X92lSyoxzZwe6kuLO5tDBrt+9BWYsARIoXYqCcjFJrPmmaC5+jcT+iwl4+8ilSQhGw2loz3mDrGQ23UH0NAQvtj7NWkLcQslPej2pol+vjfWg/PGNx9bqN86qYtOIKfe2I3PkcNnA3/NZx9lbFtrpJF1Rurr5qwI+0VSXbd2dRIrcQttMZLqJYugYuwAdPJsncdDudjnPicFJanKpTjNalRWSBJXQjJ3A9cdVP6w+/FKeIx6kPiR7QPnjTk/1lZG+INIrxirxyeOAT+sp0n71++nUqCCARp3Ax5fjVH3afsqvN2akVKjacZ+abkbqyeZ+RYvonC5LNT306wLMCxPt3CgxN46VLK4+yq/sLCWdtEMbyvjOmNSxwOpwATirR4fzJxKEqV4VcnTZRWwBjkOJIdXdz/k/AsfY9feq2aA08+8mwJf2VpYA4uI13JLZYyOhfxwuF1eQG9cudeVLaC6tGtdTWk791kkk64pO7lGfI4DD9bbanGz4pfRSW8y8Kuu9trI20TFH9l/axNjuvAMRo9eteZuNcWng7q8sbu5ZJo5oZDE6mMofaXAj9oMu3hg779KAU89cmWsNvfSR2s1obWRFikkdmS5Dtg6AwzkDLeySNutJu0XlGz4Z35KMWnKrZx62wiqiGWV2zknWSqqfjuOnnnC/v8AiMTpLwu7DCZpYH0SExK/vxH8V7a53B9kg48Nq7c0cVvr5bpJuE3WiVkkgGmTVbuqKjEN3XtK4XJTAG+eu9AeufeWbexAZeFyGBWhJuDdNiQEKzoEwSufaTVvjGa7z8s8Oe/tLWO1aNZLU3Dnv2bOqFnRfDGkjrnfyps5yEt/rkHBLyK5fQDLmVhhFVfyfdAbqoHWu0XEr4XsF3/BV1+JtRb6NEntYjZNerutvezpwfjQCGbk6GTgtvdQ5F3ollkXJIkiSVkZlHgYxoJxjYk705cZ5Ms7a74lLIkjWto0SRwI51SySopCmQ5IUHJJ677dMFDZXPEYV4aE4ddA2PegkxORKsrlnVl7vYFSUPXrnanG441fyXd5LJwm5e2vNHeW5SUEGNQEdJRGCrgjOdPjjwBoBh5u4NF3Hfx8NvrB1OHWRHeHSTgHvXAdWyQMEYO2K79mnLkN1BfSyWkl5JCYBHFHIYye8Zw5yPIKDuPCnLmniXELi2NnBw+/SFmDSNP300khG6jUy4VQRnSBuQD55ZeC2/ELa0vLZbC71XJhIkEcilO6Zm6BN9WrHUY9aAlQ5Hs4n4kFtZr/AOjywqkUcjB17xcyKSgIJQ7Zx4bnrTbxPk2yspuITzd5NbWrxxxwhwGeSRA5SSQD2VTJBI329MHhydfcT4dFIkXD7ou8scmsxSAYTOpCug5DhiCcjFfbF7mN7tDwe6eyumDNbFZcow3Vo5RGCCCT9XcYBzjNAJm5cteIwJcWEbWr/SY7eWF5DIg746Y5EcjV12IP+G7ieC2Gua2j4ZxC4SF2ie9hLO/eL1xCF7rGfAnOkg0m4nLeLFHb8P4Xd2kUcwnLFJJJJJE9xmYoAAvUIBjO9PlpzFdRubhODXqXLMXcI0627SEbytAF3JIGVzg+dAN/KnJ0DWgeWwubqU3rW7BS8bxJpUh3QAhcE7hsDfc03cC5Qtf4SvVnkL2FkW7yQHBOW0RrqGPa1HqNjobzpw4bzTxO0hbvbC4YG4knuXkR1WRJECyRsNGFG2Q2cA42wKjvDue3s7eSGwRrZpJzK0usO2jBCRboNlznV1Jz0zigHflXky3Til9aX4Yw2sMshIYqdKlSr5HmjasetLOT+zyHv79L0Mwhd4IcErqdUeTXtvgRoD5e2PSuKcyXl0Dcjh1xNJNYyWbzoGKyFvZEvsxEalwQQDv5jFLk5j4jrtXbhVyTBC6SYSQGZ3iWLvWPde8ERRjfp1oBf+DR+Vvv1I/7Xopb+Dzwi4t5b0zwSwhkj095GyZwWzjUBmvlAXbSe9sIphpljSQeTqGH2EGlFFAQjiHCobC/sZraNIFuJGt5kjAVX1Ru8ZKjC6lZNjjOGI8akvMHA4b2Bre4UtGxBIDFTlTkEEb9RSbnHg7XVsyRELMjLLAx6CWM6kz6EjSfQmunK3HVvYBKBpcEpLGesUi7SRt6g/aMHxoCKXXY3wx+qzDcnaU9T165pG3Ybw3we5HwkX/JVnUh4nxi3ttHfzxQ6zhe8dV1HxxkjPUfaKhKxCSWiIhyx2T2dhcx3MEtzrTOzOpUhgQQwCAkb569QKntfFYEZG4PjX2pJCiiigCiiigCiiigCiiigCiiigCiiudxMqKzuwVVBZmJwAAMkk+AAoDpRVbcO7aLGa7S2VZQrsEWZlAUsThcjOoKTtkjbO4G+J7xXisNshknlSJB4uwHyGep9BvQFXfhFcZC2cNskgDSS5dAdyqjIyPLUVPxAqo+zfk88UvBBqKRquuVgNwoIGF8NRJAGem53xgsPGL0zzzTHOZZGffr7TE7/bWouyzkmPhlqDnXPMFaV/lsi/ork79SST5AAS6ws0hjSKJQkcahVUeAAwBXeiigCiiigCiiigCovxjgk8Vwb2w0d64AngclUnA91tQB0Sr0DYORsalFFARCTh3Erza4ljsoT1jtmLysPEGdlAQfqLn1pbwrkXh9vqMdrHl10sXy+V8QdZPXqfPxqRUUBBOW2bhczWcsTiC4uXNrKrBo1DLqWHSW1x4CtjA0k5Ixmp3UQ7QZlibh08h0wxXimRz0QNHIqsx8F1MBk+YqSWfFIZsd1NHJnpodWz9hoBXRRRQBRRRQBRRRQBRRRQBRRRQATVNdufPjwBrCHuys8P4xwcsuWIK46DKjG/g1Nn4RPM+ZIbCJzhBrmCnYlvcVsHwGWwfzlql4ImdlRQWZiAoG5JOwAHmTQHlWIII2I6VIOcucrniciPclfxYwiIMKuepAJJycDJJ8B5Vc/L/Ynb/QBFdk/SWbWZI8Zj2x3YJBDL5+Z6dAaeuXOx/h1rkvGblz4z4IHwQAL8yCfWgKB7POX2vuIW8OnUmsNLtsI1OXyfDIGn4kVr4CknDeFQW6lYIYoVO5EaKgJ8yFAyaWUAUUUUAUUUUAUUUUAUUUUAUUUUB5kjDAqwBB2IIyD8RUE544HaW620sVvBFM15bhZI41RsmVdXtAA4Khs1PaS8S4bDcJ3c8SSpkHS6hhkdDg+NAKQc19qIclr9FuLzh+4SJhNbg+EMufZX9FJFcemRUvoAooooAooooAoopg5r5wtOHKhupNHeEhVClmOOpwPAbb+ooDnzfztacMCfSXYNJnQqqWJ04z6DqOpFVbzT28llZLCAoTt3s2Mj1WMZGfIkn4VGO2Xnm34pJbi2V9MAfLuANRfR0GScDT446nbzjPIXLDcSvY7YEqpy0jD6qL7x+J2UepFAN9tb3F9caUDzzzNnzLEnck+A8STsPHFaw5d5IsbLSYLWNHH1yC7A+OHbLD5EV25W5SteHR6LaIKSPac7u/6z9T8Og8AKfKAKKKKAKKKKAKKKKAKKKKAKKKKAKKKKAKKKKAKKKKAjPNPDZhNb31qneTQ6kki1BTLC+NShjtqVgrrkgZB864nnfT+U4fxFPP+T6x9sbN9tSyigGDhfOFrPKIAzxzEErHNE8TMB10h1GrbfAyaf6a+YuAxXsJimB2IZHU4eNx7rxt1Vgeh+RyCRUB5N7VYu+ksb+QJNFI0a3DAKkuhioL+EbnGfzfhsKAtKivitkZG4NJeKcSito2lnkWKNerOcD4epPgBuaA4cxcbisreS5nbCRjPqT4Ko8STsKyRzfzJLxG6e5m6tsqg7Io91R6DPzJJ8akPatz+eKThY9S2sRPdqdtR8ZGHn4AeAz5munZd2cScTk72XMdoh9p/FyPqJ/i3h8aAauUOz+94kryW6L3anGt20qT5KcbkeOOm1Xr2T9nB4UJJZnWS4lAX2M6UUHOkEgE5OCTgdB855w+xjgjSKJAkaDCqo2A/wD7xpRQBRRRQBRRRQBRRRQBRRRQBRRRQBRRRQBRRRQBRRRQBRRRQBRRRQBVMdtfZqZdV/Zp+MAzPEo9/wD2igfW/OHj16g6rnooDGvCObL21AWC6mjUdEDnTv8AoH2fniknFOM3FydVxPLMR07x2bGfLJ2+VaD7TezWxkjlu1RoZRlm7ogK582UgjPqMZ8c1Aex7kG14iGkue8OhiNCsFVgAPewNXj4MKAj3ZtyHLxSfxS2QjvZfv0J5uR9gOT4A6qsbOOGNIolCRoAqqo2AFfOH2McEaxQoscajCqowB8qUUAUUUUAUUUUAUUUUAUUUUAUUUUAUUUUB//Z" id="306" name="Google Shape;306;p33"/>
          <p:cNvSpPr/>
          <p:nvPr/>
        </p:nvSpPr>
        <p:spPr>
          <a:xfrm>
            <a:off x="1679576" y="-1957388"/>
            <a:ext cx="3705225" cy="40862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data:image/jpeg;base64,/9j/4AAQSkZJRgABAQAAAQABAAD/2wCEAAkGBxQSEhMTExQWFRUWGR8bGRgYGCAeIBwgHh8fIRseHBohICggIB8mIRwfITEiJykrMC4uHh8zODMsNygtLysBCgoKDg0OGxAQGywkHyMtLC40NS8sMC43LDcrLDAsLSwsLCwsLDAsNCwsMDcsLDc0NCwvLS8sLzcuLCwsLCwrNP/AABEIAOwA1gMBIgACEQEDEQH/xAAcAAABBQEBAQAAAAAAAAAAAAAABAUGBwgDAgH/xABREAACAQMCAwUEBAgKBgkFAAABAgMABBESIQUGMQcTQVFhIjJxgRRCkaEIIzNSYnKishUWJHN0grGzwdI1VGOSlMMlNDZDU4PC0dMXhOHj8P/EABoBAQADAQEBAAAAAAAAAAAAAAABBAUDAgb/xAAuEQACAQIEBQMEAgMBAAAAAAAAAQIDEQQSITEiQVFh8AUTMiNxgZFSwbHR4UL/2gAMAwEAAhEDEQA/ALxopg5B4obnh9rKTlu7Cv8Arp7D/tKaf6AKS8U4hHbwyTytpjiUsx9AM7DxPkPGlVVD+EZxwx2kFopwZ31OPNI8YB+LlT/VoCA8S5uuOM3miaaa3tGDaY4kdhpHTUqbuT4sQQN8YFMAmNizPY3c3erOUAVGTUoAKlgdiScroPkdqm/KP0aGfQnEWMcduukF0xlyzSgZToCqtjqNW5pN39ubW4k/hCQOLwyggjqHwh0hdyUAORt02wCKxpY6fvaJ200s+fXhv99S2qKy8r6+bltdlfOf8KWmtwFniOiUDoTjIcDwDDw8w1TOqG7JuIRWvGri1ilMsNymUkY5LOo15LAAHrIM432q+a1qc1OKkuZVas7BRRRXsgKKKKAKKKKAKKKKAKKKKAKKKKAKKKKAKK+E1Gr7nm1VzFCXu5h/3Vqvekb49ph7Cb9dTDxoCRzTKis7sFVQSzMcAAdSSdgPWq55p4zc31pdyWjNb2UUMr/SOklwyIxCwg7rFkbydW6L4mndeB3HEWD8RURW6kFLJW1BiOjXLjZ99xGPZG2dVO/OaD+Dr4AYH0WYAD+bagFXLjk2lsSSSYYySep9gdaKjnZ/ztZXUUNtDNrmit0LrocY0hVb2ioBwxA2NfKAZew/ieocQtM7wXLso/RcnYf1kJ+dWfWdezTjAtOYLqN20pM88ZJIABDllJz+ppH61XvJzDaL711bj4yoP8aAc6zv2jcVWfmKNXjeaO30JoRdZYgFzhfHDNv6LV2Pzjw8db60H/3Ef+as+clcxj+EL28a3uJzLrb8SmsoHfUdQyABsBn0qti5ONCTSu7fbfQ6UleaJhyrzAjy300dpckNKPaWIdEjVdJGoHUGVjpGT7Q8TXLgHGo5OH3WLWcoXnLKI/eDu7YG+MhWCnyxRyZzSxtmZbK6cGWV9UaqVbXIzbEspJGdOwPSvfJnM5NuxWxuiDLK+URSp1yM2AWZckZ0nb6vyr5erSaz8Gzivl0TRpRknbXdPl1I/wA1cynXwq/igmjjgbOplADbr7AOdxhGG+Mg7eNaPjcMAwOQRkH0PSs4cw8RkuOD6FspkWFgGY6dKd2SDgZ1nHun2cD2snarO5M7Q7BbC0We7iWVYUV1LbgqoBzt12r6H012ouFrZW1vfnfX9lDEfK/VIsOiovb9ofDZGVVu4yWIA97GScDLEYG/malFaBwCiiigCiiigCiiigCiio3xHnW3jkeKNJ7mSPZ0toWl0nyZgNCn0LbeOKAklFRIc84xr4dxKNfzjbBgPiI3Zh9leLntGtMBIO8nuWYKlsEZJGY+YkC6VGCSx2AGaAmFRO85okuJXt+Gokzo2mW4fPcwnxXI3lk/QU7Z3IrjNwviN7hLtobW2O7x20jtLIP/AA3lKqFX84puemQDUq4fYxwRrFCixxoMKqjAAoCMjkgT78QuZrw9e7J7qHY5GIY8A/1y2fGpNY2UcKCOKNI0HRUUKB8htSiigCmjnAfyC9/o8v8AdtTvTVzYP5Def0eX9xqAz32BvjiE39Gb+8iopP2Ivi+l/o7fvx0UAwcy3Ai4vdSModUvZGKMAQwWUkqQdiDjGDWorXlXhzKrpZWmGAIIt49wRkfVrMvaBbr/AAjxMY3WdmHwL+1+8D8q0H2O8W+k8JtTkaogYWHl3ey/saT86hO5Cd7oUc58Ltbfh97KltArJBIVIiQYOk6fDzxVKdnnMH0OxuGFrcSHUzGVEBQYUABmzsF3J2OM1cXbRcmPg92QcFgi/JpEDfs5qqLLm60i4KbZZPxxhdNARvefVnfGPrZzms/1NOVOMFByvJdf3oWcO7SbvayH/lHmMpY26ixuzojUApGCr4G7KSw2J36ePjXflHmfvLYMLO4A1ORoQFTl2PsnIz1x065rvY87WCQR4mOhEA/JSeAA/Mx4Ul5O5xtGtY1MmhkBBUq225xuBg7Y6GvmqtOUozl7L+S69zQjJJpZ1t2GmXmR5rW/gjsLrJaUbIPZ7zLe2Oob2tRAB69d6n3YXIr8HgGASjSKdv8AaM3/AKqiXDOfrETXf4w4MgcMI3OoCONSdlyMFSN8eFPf4PFwGsLhF91LltIPXSVQjP31velKUXNOm47PW+t1rv0KOJs7cV9yb878He7sbi3hKB5FGnV02YNg46ZxjO+M5waarfmu8m9iHhsiyptN9IkEcaN+akgDGXzBUYwVORnFTKitgqjPy1xs3Syh4jDNDJ3csZYNpbSGGlxsylWBBwOvQU8VX3Ll0tlxS7tJbnULgrMhlUKWlkLAojAYYBFjAUn4DrVg0AUUV8Y4GTsBQH2ioZacw394GlsYLX6PrdEknmfMgRipZVSMgKSpxuciknH+OcTSCSA2bLcSAJFPanvYwzEAlshXjwMnUw0+tAO/OHEZS8FjbPonudRaQbmGFR+MkH6WSEXPi3pTzwXhMVpCkECBI0Gw8SfEsepYnck9aScA5agtCzRh3lcAPNLI0kj46ZdiTj0GB6U80AV8x419ooAooooAooooApr5pH8iu/5iT9xqdKbeZR/I7r+Zk/cNAZp7HGxey/zDfvx0Vy7JWxeSfzLfvpRQg98+2/8A0xfjOxkII9JMDPyLA1OvwbeK4+mWbHcYlUfsSf8AoqF9pin+G70DoxVSfLVGmk/72K+dmPFfo3GrZ84Sc6D/AOaNh8pNP2VzT42jkn9VrsWv+ENdaOFqu/4ydF+wO2/+7TBxO5sf4OggMsBTMC4Dp01prbAPlqJPxpR+EdNqTh9uOskrnPlpCqP7z7qUcy8v27Q20IijVBPEANI6avaA8faAIPxrH9XnBTpKTe7enaxpYVO0rDyeLWyrkzwhAP8AxFxj7cYpp5F4hb/QbdY5EwqYI1AHIJyWHgSd/nT2vC4dOjuY9P5uhcfZjFMvKnBbUWyFYIjktk6FJJ1MDuR6Y9MYr5pOl7Ut9106M0eLMttn/R44fxiyS7vAJYUc92XbUo1eyR72d8ePlmvfYhcobnjCRlWjE6uhXoQ5k6Y2x7IrnYcFt04jcaIYhm3ibAQdWeYMQMbZCrnHXFR7hXNEHBeI8XJQYZIzFEm2pyAQo2wo9sknwAOAdgd70iVP35KN9Yx3/BRxSlkTdt2Xnd8ThiZElljjZ86FdwpbGM6QTk4yOnnSoGsf8f4hPxCaS6unJdugHRUClgqrnZRlQBn62Tkkk+OH8ZurB0MNxIoDZ0K7BTpO4Zc4IJyPtr6BTi3YzFVi3lTNZ8wcHjvLeSCTo42YdUb6rqfBlOCD6U28l8ZeaN4LjAu7Y93OPzvzJV/RkX2h65HhT/bzB1V13VgGB9CMimPmHlkTyJcwytbXcYKrMoByp3McqHaSPO+DjB3BFezoSCoPLH/C9zIhZ/4OtzoYKdIupfrAkbtDH0xsGbPULSqfgN/cju7q9jSE++trEY2kH5pkZ2Kg+OkA+oqTWFlHBGkUSBI0GlVXoAKA6W8CxqqIqoigBVUAAAdAANgB5V0oooAooooAooooAooooAooooApu5i/6pc/zMn7hpxpBx8fyW4/mn/dNAZe7Kv+tyfzLfvpRR2Vf9bk/mW/fSigHHtWOOO3qj6wjA+Pcxsv7QFRLiLlTHKhIKtlSPDOJEI+Go/ZU07YItPG7k4yXSNl+KxrjH+5j51Eb6MMjAb4GR8FOR+xJ91V5u1RFOpLLWTJ9228UW9l4VpO0sCyDHUd8wHT000/cwcoW7Gxi/Gae/0nMznIEUr+LbHKDcYIycYqm4LuW5ks4tWGj0wxt4gGRmX7DIcegFW/zLwO4M1gFvpiTMRqZY/ZPduxZQqLvpVlw2fe+3L9Vk1VglPLpLr030NjDJZZaX2JD/Fe206dMhB23nlz9uvNNXKnKsCW64MwyWzpuJVHvMMaVcDbp0pwbl+QjH0+7yfHMX/xUycn8ryrbj+XXK6mchUKYHtH89WOTjJ6bk/GsCM37Uvq81/LuXmuJcH+BbDybai7eQiRiYh700hI3YE6tWrcY6k9KqbmvhccHEriFc4yNGrLbyKpGSdzjXnJ8qs+Dl64W/Ym/uCpgyD7GrZ8aTlSmBnOdOdz08a05xtWh4nOrytKwxpdxuxaNdAOBjbIHQe7Wt6ZOTqtOpm4O/bqijjl9F2jbVifUOv1evyzq/ciUfOmbij5cD80AH49W/aJpxvn0o+OmMD5nSP2Iz/vUzRJqYAnGT1Pr51uUY/+jGw0N5Eut+1HikcccUd1oSJFRQI4zsowMkqSTgdSak3LfbneRMou0S4j8SoCOPUEewfhpGfMU/8AYZwKyube6Wa2ilkjlAJlRWYKyLtk+TK+4xSDtl7MYbaE31kvdopAmiBJADHAdM7jcgFem4Ixg5sJ3Vy4ndXLp5e47BfQJcW7642+1T4qw8GHl/gRWerjtp4mrMoaHYkfkh4H4157COZGtuILblvxN17JHgHAJRh6/V/regqu738o/wCsf7akk2tYyFo42PVlBPxIFVL2w9ol5w29jhtjGEaBXOpNR1F5FO/wUVMeH9oPDFijBvYAQigjV6CqS7deMwXd/FJbSpKgt1UshyARJISPjgg/OgJnw3tJvn4Jd3zNH38VwsanQMaT3ecr/WNJOzbtSv73iVvbTtEY5NerTHg+zG7DfPmoqNcE/wCy/EP6Wn/Kpr7GpAvGLRmOAolJPoIZCaA0Jz7z3b8KjDS+3K4/Fwqfab1J+qvr9gNUbxftp4nMx7t47dc7LGgJx4ZZ9WT6jHwqIc28fkv7ua5kJy7HSD9VR7qj0A+/J8av7kDsktLaBHu4lnuGALCQZVM76AnunHQk53zjA2oCruE9tHE4WBkkS4XxWSNR9hQKQftq7ez7tCt+KoQmYp0GXhY5OPzkP1lztnAI2yBkZaueOyWzuoXNtElvcKCUMY0oxH1XUezg9NQGRsdwMHO3AuKy2F1HPHlZIX3B26bMp9CMqfjQGz6KT8Pu1mijlTdJEV1+DAEfcaUUAUi42P5PP/NP+6aW0j4wPxE382/7poDKXZxcaLlz/siP2kopp5duNEjH9Ej7xX2hFywO29f+mc75ECMMeJXUcfYDUO0DOD0G3yBKfuSKflU27eV08XhYeFsjH4B5M/cKhHd/VOw93+2Mn74zVWv8ilifkNnBZGiuoWCd4ySqQnTUQwwufU7Vc3NHE7tZ+HlbTJ70kKZV3YxspUkDAwrM2rcbVUtjOkV9bzS7IJI5GxvjBBbb0INWzzBzfbrcWB0yldbnJgkXrGUUqGUFt3+rmsr1JSnVg1DNwy69HpozZwc06Tbdth6fiF/jayi9Abr/APVj76ZuTuJcQa2UtaRkZYqTPoJyxPu6G8cjOR4U9tzXCATouSB5Ws3+KYpm5P5yhkth+LuMqWHswO4xqJX2kUjoRt55+NYsYT9qX0Vuv5d+5fbWZcfXp/o423F+INxEq1mi4g90zDGC+ziTSc5Ixp0+HhVec7cQkk4k7TRdy8YC6NWrcLlPaAwc5B+BqxrTna3kv2UJN7MOnPcuTnVkgxqC4GMb4/8AzWXaFxOObiMs0Or6udalTqRQp9k7j3RsQPGtb06nL3+Knl4O/wDbe/7KWLtKk0pX1G7iyEIAOinf4AaF+9GPzp+7JrGC5vJLS4xpuYJIkON1f2XVl8mGg49dvHFRq/ugVCKc4I388KB/aWPzpJBK8bJIhKspDKw2IIOxB8wR19K3qSajqZlBNQ1Lr7FmltOLXljOoWTuvaOfeaJhpYeYZHLZ8t/GrG7WLxIuE3pfGGjKKD4s5Crj5nPyqiYe0+Q3tpfywI1xArJIyNoEylSF1LpIDDJOR12GBgU3c/8AaDc8VZRIBHChykSk4B/OYn3mxtnbAzgDJz0StodUklZCPs5t2k4pYKoyRcRt8kYM33KaY738o/6x/tq7+wTkV4z/AAjcIVJUi3Vhvhtmkx1GR7K+YLHoQTR97+Uf9Y/21JJN4uyDirKGEC4YAj8anQ9PrVGuaOWrjh8qw3SBHZA4AYN7JJAOQSOqmtg8L/IxfqL/AGCs9/hHf6Th/oqf3ktAI+Cf9l+If0tP+VUd7NoWe/RE95obhV+JtpQPvqRcE/7L8Q/paf8AKpu7FP8ATVn/AOZ/cyUBEeFXAjnhkYZVJFYjzAYEj7q2tDKHVWUgqwBBHQg7giswdr3Ij8PuXmjUm1mYsjAbIxOTGfLH1fMeZBrvyL2v3PD4hBJGLmFdkDMVZB+aHwcqPAEbdAcYFAaaJxuaxhzPdLLeXUqbpJPIy/BnJH3Gp5zp2zXN7C0EMS20bgrIQ5d2B6gNhQoI2O2T5+bP2V8jPxK5UspFrEwMr+BxuI182bbPkDnyyBpDkWFk4dYowwy28QI8joG1PlfAMV9oAqqO1jtTWzL2VsqyTlcSO3ux6h0wDlnwc+QyOu4Fr1jPj0Ukt/cLgtK9w4wOpdpCMD4k0A1I5HSitIcmdjNpBCDeL9InYe0CSET0UAjOOmo9fIUUBDfwgBo4payHobdQfgHk1fc1QLQfd8fdJ9cGM/tIh+dWP+EGcX1iT0MTKfgWIP3NVcYJ2+sR9hIx/eRD7aq1/kUcT8vwJb2UqY5lAyjhhnf3sOMjy1ah8qvC+vI55OFy59mR2dM+sLkfYSPniqUvF1I+PEEj5YkX9l2HyqUcq2lve2MMcoUSQ3UcerUQxjkbOnOfH2lHwFZmPoxnCM3dWutNdJK1/wBmh6bVeVxXnMuimjlSZXtYyhBALD2fMO2fv3+deP4p2enQbaMjpuCT9pOarLmSKysrN0jiRrmWWdVJJbQiSugbrsQoAHrk+BrBw2HhXXtxbu2uS778RsVKjhxNLbr/AMFHO3PzRXsn0PRqWPuWlI1ZIYt7I6eySRuD4+lV9dSy3UjzSNqZj7TtsM42yeg6YrytiSmrxxnH6PQfNjsBXqC+aM6WGdO3ky+gb/A5HpX12Hw1OhG1JK6Vr82YlbETqXy/oVQcPVeo1HxBB2Hqo9rr0ddQ9K7zQBxg+PQjGT8Pqv8ALS3mDRbyq49k5xvpxuPXQDkH9KM/Kkd5xDchcHPUnBz8fBvDBIzUrPKXcz0qk5dyZ9mHJVlxNpYJpp4riM6gF0gOnTKhl1BgeoPmvri4eW+yXh1mwfu2nkU5DTkNj4IAE+ZBNZhgv5UcSJLIrr0dXIYeGzA5G21THlrtX4jaMNUzXEfik5LZ88SH2wfLcj0NW13NBXtqapqtJOxDhrEkm4yTn8oPH+pUs5L5sg4nbieAkeDofeRvI+niD4j5gMHad2lR8LURRgS3TjKofdQeDSY3+CjBPmOtSSTqCIIqqOigAfIYqJ84dnFnxKZZ7gy61QRjQ4AwCzdNJ3yx+6s68Y7ROJXLFnvJlH5sTGNR6YTGfnk144V2gcSt2DJeTH9GRzIv+6+R9lAaItuzKySylsFM3cyyCRsuNWRpxg6ensjwrly32U2Njcx3UJm7yPOnU4I9pSpyNI8GNIey/tSTiR+jzqsV0BkAH2ZQBklM7hhuSu+24J3wzdvfMt1ZvZi2neEOsmrSeuCmM/aaAtu7tUlRo5EV0YYZWAII8iDsarni/Yhw6Zi0Zmgz9WNwV+xwxHwBqkv/AKj8U/12b7R/7U5cG7XeJwOC0/foOqSqCD/WADD7aAtjhfYdw6JtUjTz/ou4Vf2Ap++rIsbOOFFjiRY0UYVVAAHwAqCca50F1wKe+tHaJwgzg+1G4ZdSk/Pr4gg+NU3y32q38FzFJPcSTwhvxkZI9pTscdPaHUb9QPCgNTUVxs7pJY0ljYMjqGVh0IIyCPlWc+0vnfiFvxO7hhu5UjRxpUEYAKqdtvWgL2515gWwsp7o7lF9gebnZB8NRGfTNZZ5Nuy3FbOVzrZruJmJ3JJkBJ+OTn41ZnaVdzT8t8Old2dmkRpGPU5STBPz/wAKR/g7cuRTTT3cgDNBpWMHoGbOXx5gDA+J8cUBoKiiigKO/CKjU3HDgw2YSKftTH2E5qsCx6/WO+PUjV+/Gw+dWf8AhML/AKPbx/HD+6qsO8+sPH2gPskA+0SD51WrrVMp4papn3IB9B+6D/8AHL+zTfwW1LXcNuWZQ86I2k4316cj1GTg+tOGkDbw6fIHR+5Ih+VNtzO0U8cynDjS49GU7/tKa8Qu00uaIwkrTL34xwu0tYJJZTMI0XJ/lM+T5AZk6k7fOqEtoRI7PpOjV7uckkn2UB6knz8smpBzjzPPfOkHerLGpBBWPuwWIGcgs3u5IznzNN0aBVABIUA7+ODsz/rN7q+lUsBh6mHpt1JNyl99F+efnIv4/ExbywXnmx7z6jOSdWNsjZn/AFUHsr5mm/iZUaRjDbbfmr4A+bHOo/EUsnlCAkgbYGnwyPdj/VXq3mablj1JI751bEE+OTufuNX6a1v5552M+itcz2888aJa3KcKcCXiLs4nknKRAEaSucEEYzkaJGyCKhltAXJwrMFGptIyQo6n0A8zV9dqPLzRcuWkQG9qYWk+JVkb9uTNV92IcWS34rF3hAWZWiyegLYK/ayhfnVovDBb6MZTGB4jO3qTu6fPUtIJ7LMqAMF7w9XwqjJ6lh7OnfqNh6VpnmnsqsbwmRFNrP17yH2cnzZPdPXcjBPnVMc98k3HDFH0hkeGRtKyxkDJ6+3CfHAzlftrgoSg7rUqqnKnLMtUTTsw5M4lwm6aeZUFs0bCbTIDsoLKwXxIIx8GaqZ41xOS8uZZ5MmSZy2OvU7KPQDCj0Aq6uzHnv6ZZtwuUu1yY5I4nAJDJobSWb6pUDTk9fZ6nNUdY3BhmjkxvG6tg+akHB+yu5aNVdn/ACFb8NgQd2r3BAMspAJLHqFPgo6ADrjJ3pTztyTbcSgeORFWXB7uYL7SN4bjcrnqvj6HBD/w69SeKOaJgySKGUjxBGRXS4nWNWd2CqoLMxOAABkknyAoDF8cktnc5U6JoJOo8GRvv3FWh2+8QFxHwmddhLC7geWoRnH31WPMd8Li7uZ192WaSQfB3LD+2rB7Y7NobPgkTjDJbEMPIhYsj7aAkH4OdhFLFe95Gj4ePGtQ2Nm6ZFMv4QPALW1ntnt0SJplcyIgAHsldLaRsM5YbddNQHgHNN5ZK4tZmiVyNWkDcjpuQfOlnCODX/GrhipaeUY1vJIPZB6EknOkeSg/CgJPyM7fwBxoH3B3ZHxJGr7gtVvbW7SEqiliFZsDyRSzH5KpPyrRfHOU04Zy5d26nU5UPI/5zlkzj0AAA9BVTdi4B4zaAgEHvQQfHMMgoCe/g+855B4bM24y9uT5dXj/ALXH9byFQDtmXHGb34p98SGu/aPy1JwbiKyQEpGzd7bOPq4IJX4odvHKlc9TTBztx4X95LdBdHeiPK+TLGitj01KcemKAvUcK+lcqrH4i1Ei4/Oj9sD56cfOoR+Dnxju7ye2J2nj1L+tGc4x+qzH+qKcU7Ura14LDaRZluTb92RghYyQQSzHrgHOFznzFQjsagd+MWndj3SzMfJQjBs/bj4kUBq6iiigK/7R+Bx315w+2lHsyRXYBxkq2iPSw9Qd6z7PZS2dxNbXAw8PUdfdOr2fNWQsQfIitLcw/wCluE/q3X7kdMnbDyCeIQ/SLcYu4VOMf96m+Uz57kr8x45HmccyseKkFONmUPo+qf1T98ZP3xmkPFhlAx2Oc4/XGT+0r0pgk15XcMMK2diCRoO36yoaLka0bw1AkfPEg/5gqpG8ZamfC8Jq/IZ7WbQTtkHY+ePEA+Genwp2il1YYEZ65xsGA3Yj82MbAeJpHwoZDr1BxsfdPkD5E+DeB+NJ7uExkgE6WG3hkZ6EeYIwR5iu0kpStzLM4xnNx2fnnminT3rA7iJcgb77AsT8TjJPmakPKvDPpF5Z2+M6polYfoxjXJ+8fspjsJ0CAEgDfIyMnxbb1Cqg+Jqddj1zbpxLvrieGJYYWIaSRFBkkO+nUd/ZZht5eteUm525I8xTdRLkvLmiOKWEdxDJBKNUcqlGHoRg4PgfXwrJ/PvJE/C5ykiloWP4qYD2XHgD5OB1X7MjBrTv8c+Hf6/af8RH/mrjec08LlRo5byxkRtmV5omB+ILYNWS4UJwftn4lbxLETFNpGA8ysWx4ZZWXUfU5PnmotzLzLd8TmV7hzI/uoijZcn3UQeJOPMnbrV43fK/LEjFu9tFJ6hLwKP90SYHyxT1y+OAWJ1W01hG35/0hGffr7bOWA9M0BG+yrsqNui3d0XiutQaII2DEB1DDoS4OGUg4G2xziMdtHZzJBNJfWyFoJCXlVdzEx3Y4/MPXPgc9Birq/jnw7/X7T/iI/8ANR/HPh3+v2n/ABEf+agMz8n9o19w1THA6tFnPdyjUoJ6lcEMPgDiu3Nvaff8Qj7qV0jiPvJCpUN+sSSxHpnHpVycY4Py3csXkksQx6mO5WPJPUkI4BPqRXnhPA+Wrdg6SWLMOhkulk/ZdyvzxQFbdkHZzJezJdXCFbSM6hqH5Yjoqg9Uz1bocYHjh/8AwmPylh+rL/bHVsrzlw4bC+swP6RH/mpp47ecDvShurixlKZC6rhNs4zjD+goCqeyTlWPifDuI27+y2uNo3/McK+D8D0I8ifSoLwy/uuEX2oAxzwOVdD0YfWVvNWHj8CPA1pLgXEOC2QcWtzYxB8FtNwm+M46v6mk3GTwC7k724msJJMAajOmcDpnD70Ai5v5kh4jy9dXMB2aMBlPVGDLqRvUZ+YIPQ1TPYyf+mbL4v8A3T1eNovAIopYY5rFYpgBIguVw2DkZGvw8688Mg5et5UmhlsI5E3VhcJkZBB+v5E0A8donKi8TspIDgSD24WP1XA2yfI+6fQ58BWSLq3aN3jdSroxVlPUEHBB9QRitg/xz4d/r9p/xEf+aoF2lHgktreXCvZyXTRnS0cqs5fAVSFVtz08OgNAUBw3h8lxKkMKNJI5wqr1J/8AbxJOwAJNae7LOz5OFxF3w91KPxjjoo66E9M7k+JA8hVPdg/EYbfiLyTyxwp9HcBpHVBkvHsCxAzjP31f/wDHPh3+v2n/ABEf+agH2im/hnHLa5LC3uIZivvCKRXxnpnSTivtAMXMP+leE/q3X92lSyoxzZwe6kuLO5tDBrt+9BWYsARIoXYqCcjFJrPmmaC5+jcT+iwl4+8ilSQhGw2loz3mDrGQ23UH0NAQvtj7NWkLcQslPej2pol+vjfWg/PGNx9bqN86qYtOIKfe2I3PkcNnA3/NZx9lbFtrpJF1Rurr5qwI+0VSXbd2dRIrcQttMZLqJYugYuwAdPJsncdDudjnPicFJanKpTjNalRWSBJXQjJ3A9cdVP6w+/FKeIx6kPiR7QPnjTk/1lZG+INIrxirxyeOAT+sp0n71++nUqCCARp3Ax5fjVH3afsqvN2akVKjacZ+abkbqyeZ+RYvonC5LNT306wLMCxPt3CgxN46VLK4+yq/sLCWdtEMbyvjOmNSxwOpwATirR4fzJxKEqV4VcnTZRWwBjkOJIdXdz/k/AsfY9feq2aA08+8mwJf2VpYA4uI13JLZYyOhfxwuF1eQG9cudeVLaC6tGtdTWk791kkk64pO7lGfI4DD9bbanGz4pfRSW8y8Kuu9trI20TFH9l/axNjuvAMRo9eteZuNcWng7q8sbu5ZJo5oZDE6mMofaXAj9oMu3hg779KAU89cmWsNvfSR2s1obWRFikkdmS5Dtg6AwzkDLeySNutJu0XlGz4Z35KMWnKrZx62wiqiGWV2zknWSqqfjuOnnnC/v8AiMTpLwu7DCZpYH0SExK/vxH8V7a53B9kg48Nq7c0cVvr5bpJuE3WiVkkgGmTVbuqKjEN3XtK4XJTAG+eu9AeufeWbexAZeFyGBWhJuDdNiQEKzoEwSufaTVvjGa7z8s8Oe/tLWO1aNZLU3Dnv2bOqFnRfDGkjrnfyps5yEt/rkHBLyK5fQDLmVhhFVfyfdAbqoHWu0XEr4XsF3/BV1+JtRb6NEntYjZNerutvezpwfjQCGbk6GTgtvdQ5F3ollkXJIkiSVkZlHgYxoJxjYk705cZ5Ms7a74lLIkjWto0SRwI51SySopCmQ5IUHJJ677dMFDZXPEYV4aE4ddA2PegkxORKsrlnVl7vYFSUPXrnanG441fyXd5LJwm5e2vNHeW5SUEGNQEdJRGCrgjOdPjjwBoBh5u4NF3Hfx8NvrB1OHWRHeHSTgHvXAdWyQMEYO2K79mnLkN1BfSyWkl5JCYBHFHIYye8Zw5yPIKDuPCnLmniXELi2NnBw+/SFmDSNP300khG6jUy4VQRnSBuQD55ZeC2/ELa0vLZbC71XJhIkEcilO6Zm6BN9WrHUY9aAlQ5Hs4n4kFtZr/AOjywqkUcjB17xcyKSgIJQ7Zx4bnrTbxPk2yspuITzd5NbWrxxxwhwGeSRA5SSQD2VTJBI329MHhydfcT4dFIkXD7ou8scmsxSAYTOpCug5DhiCcjFfbF7mN7tDwe6eyumDNbFZcow3Vo5RGCCCT9XcYBzjNAJm5cteIwJcWEbWr/SY7eWF5DIg746Y5EcjV12IP+G7ieC2Gua2j4ZxC4SF2ie9hLO/eL1xCF7rGfAnOkg0m4nLeLFHb8P4Xd2kUcwnLFJJJJJE9xmYoAAvUIBjO9PlpzFdRubhODXqXLMXcI0627SEbytAF3JIGVzg+dAN/KnJ0DWgeWwubqU3rW7BS8bxJpUh3QAhcE7hsDfc03cC5Qtf4SvVnkL2FkW7yQHBOW0RrqGPa1HqNjobzpw4bzTxO0hbvbC4YG4knuXkR1WRJECyRsNGFG2Q2cA42wKjvDue3s7eSGwRrZpJzK0usO2jBCRboNlznV1Jz0zigHflXky3Til9aX4Yw2sMshIYqdKlSr5HmjasetLOT+zyHv79L0Mwhd4IcErqdUeTXtvgRoD5e2PSuKcyXl0Dcjh1xNJNYyWbzoGKyFvZEvsxEalwQQDv5jFLk5j4jrtXbhVyTBC6SYSQGZ3iWLvWPde8ERRjfp1oBf+DR+Vvv1I/7Xopb+Dzwi4t5b0zwSwhkj095GyZwWzjUBmvlAXbSe9sIphpljSQeTqGH2EGlFFAQjiHCobC/sZraNIFuJGt5kjAVX1Ru8ZKjC6lZNjjOGI8akvMHA4b2Bre4UtGxBIDFTlTkEEb9RSbnHg7XVsyRELMjLLAx6CWM6kz6EjSfQmunK3HVvYBKBpcEpLGesUi7SRt6g/aMHxoCKXXY3wx+qzDcnaU9T165pG3Ybw3we5HwkX/JVnUh4nxi3ttHfzxQ6zhe8dV1HxxkjPUfaKhKxCSWiIhyx2T2dhcx3MEtzrTOzOpUhgQQwCAkb569QKntfFYEZG4PjX2pJCiiigCiiigCiiigCiiigCiiigCiiudxMqKzuwVVBZmJwAAMkk+AAoDpRVbcO7aLGa7S2VZQrsEWZlAUsThcjOoKTtkjbO4G+J7xXisNshknlSJB4uwHyGep9BvQFXfhFcZC2cNskgDSS5dAdyqjIyPLUVPxAqo+zfk88UvBBqKRquuVgNwoIGF8NRJAGem53xgsPGL0zzzTHOZZGffr7TE7/bWouyzkmPhlqDnXPMFaV/lsi/ork79SST5AAS6ws0hjSKJQkcahVUeAAwBXeiigCiiigCiiigCovxjgk8Vwb2w0d64AngclUnA91tQB0Sr0DYORsalFFARCTh3Erza4ljsoT1jtmLysPEGdlAQfqLn1pbwrkXh9vqMdrHl10sXy+V8QdZPXqfPxqRUUBBOW2bhczWcsTiC4uXNrKrBo1DLqWHSW1x4CtjA0k5Ixmp3UQ7QZlibh08h0wxXimRz0QNHIqsx8F1MBk+YqSWfFIZsd1NHJnpodWz9hoBXRRRQBRRRQBRRRQBRRRQBRRRQATVNdufPjwBrCHuys8P4xwcsuWIK46DKjG/g1Nn4RPM+ZIbCJzhBrmCnYlvcVsHwGWwfzlql4ImdlRQWZiAoG5JOwAHmTQHlWIII2I6VIOcucrniciPclfxYwiIMKuepAJJycDJJ8B5Vc/L/Ynb/QBFdk/SWbWZI8Zj2x3YJBDL5+Z6dAaeuXOx/h1rkvGblz4z4IHwQAL8yCfWgKB7POX2vuIW8OnUmsNLtsI1OXyfDIGn4kVr4CknDeFQW6lYIYoVO5EaKgJ8yFAyaWUAUUUUAUUUUAUUUUAUUUUAUUUUB5kjDAqwBB2IIyD8RUE544HaW620sVvBFM15bhZI41RsmVdXtAA4Khs1PaS8S4bDcJ3c8SSpkHS6hhkdDg+NAKQc19qIclr9FuLzh+4SJhNbg+EMufZX9FJFcemRUvoAooooAooooAoopg5r5wtOHKhupNHeEhVClmOOpwPAbb+ooDnzfztacMCfSXYNJnQqqWJ04z6DqOpFVbzT28llZLCAoTt3s2Mj1WMZGfIkn4VGO2Xnm34pJbi2V9MAfLuANRfR0GScDT446nbzjPIXLDcSvY7YEqpy0jD6qL7x+J2UepFAN9tb3F9caUDzzzNnzLEnck+A8STsPHFaw5d5IsbLSYLWNHH1yC7A+OHbLD5EV25W5SteHR6LaIKSPac7u/6z9T8Og8AKfKAKKKKAKKKKAKKKKAKKKKAKKKKAKKKKAKKKKAKKKKAjPNPDZhNb31qneTQ6kki1BTLC+NShjtqVgrrkgZB864nnfT+U4fxFPP+T6x9sbN9tSyigGDhfOFrPKIAzxzEErHNE8TMB10h1GrbfAyaf6a+YuAxXsJimB2IZHU4eNx7rxt1Vgeh+RyCRUB5N7VYu+ksb+QJNFI0a3DAKkuhioL+EbnGfzfhsKAtKivitkZG4NJeKcSito2lnkWKNerOcD4epPgBuaA4cxcbisreS5nbCRjPqT4Ko8STsKyRzfzJLxG6e5m6tsqg7Io91R6DPzJJ8akPatz+eKThY9S2sRPdqdtR8ZGHn4AeAz5munZd2cScTk72XMdoh9p/FyPqJ/i3h8aAauUOz+94kryW6L3anGt20qT5KcbkeOOm1Xr2T9nB4UJJZnWS4lAX2M6UUHOkEgE5OCTgdB855w+xjgjSKJAkaDCqo2A/wD7xpRQBRRRQBRRRQBRRRQBRRRQBRRRQBRRRQBRRRQBRRRQBRRRQBRRRQBVMdtfZqZdV/Zp+MAzPEo9/wD2igfW/OHj16g6rnooDGvCObL21AWC6mjUdEDnTv8AoH2fniknFOM3FydVxPLMR07x2bGfLJ2+VaD7TezWxkjlu1RoZRlm7ogK582UgjPqMZ8c1Aex7kG14iGkue8OhiNCsFVgAPewNXj4MKAj3ZtyHLxSfxS2QjvZfv0J5uR9gOT4A6qsbOOGNIolCRoAqqo2AFfOH2McEaxQoscajCqowB8qUUAUUUUAUUUUAUUUUAUUUUAUUUUAUUUUB//Z" id="307" name="Google Shape;307;p33"/>
          <p:cNvSpPr/>
          <p:nvPr/>
        </p:nvSpPr>
        <p:spPr>
          <a:xfrm>
            <a:off x="1679576" y="-1957388"/>
            <a:ext cx="3705225" cy="40862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screenshot of a cell phone &#10; &#10;Description automatically generated" id="308" name="Google Shape;30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9837" y="573731"/>
            <a:ext cx="9712325" cy="57105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4"/>
          <p:cNvSpPr txBox="1"/>
          <p:nvPr>
            <p:ph idx="1" type="body"/>
          </p:nvPr>
        </p:nvSpPr>
        <p:spPr>
          <a:xfrm>
            <a:off x="756007" y="125333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</a:pPr>
            <a:r>
              <a:rPr lang="en-US" sz="4500"/>
              <a:t> 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XE_ppt_template_updated_20150625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