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3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Master+xml" PartName="/ppt/slideMasters/slideMaster4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theme+xml" PartName="/ppt/theme/theme4.xml"/>
  <Override ContentType="application/vnd.openxmlformats-officedocument.theme+xml" PartName="/ppt/theme/theme5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strictFirstAndLastChars="0" saveSubsetFonts="1">
  <p:sldMasterIdLst>
    <p:sldMasterId id="2147483663" r:id="rId4"/>
    <p:sldMasterId id="2147483664" r:id="rId5"/>
    <p:sldMasterId id="2147483665" r:id="rId6"/>
    <p:sldMasterId id="2147483666" r:id="rId7"/>
  </p:sldMasterIdLst>
  <p:notesMasterIdLst>
    <p:notesMasterId r:id="rId8"/>
  </p:notesMasterIdLst>
  <p:sldIdLst>
    <p:sldId id="256" r:id="rId9"/>
    <p:sldId id="257" r:id="rId10"/>
    <p:sldId id="258" r:id="rId11"/>
    <p:sldId id="259" r:id="rId12"/>
    <p:sldId id="260" r:id="rId13"/>
    <p:sldId id="261" r:id="rId14"/>
    <p:sldId id="262" r:id="rId15"/>
    <p:sldId id="263" r:id="rId16"/>
    <p:sldId id="264" r:id="rId17"/>
    <p:sldId id="265" r:id="rId18"/>
    <p:sldId id="266" r:id="rId19"/>
    <p:sldId id="267" r:id="rId20"/>
    <p:sldId id="268" r:id="rId21"/>
    <p:sldId id="269" r:id="rId22"/>
    <p:sldId id="270" r:id="rId23"/>
  </p:sldIdLst>
  <p:sldSz cy="6858000" cx="12192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384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2.xml"/><Relationship Id="rId11" Type="http://schemas.openxmlformats.org/officeDocument/2006/relationships/slide" Target="slides/slide3.xml"/><Relationship Id="rId22" Type="http://schemas.openxmlformats.org/officeDocument/2006/relationships/slide" Target="slides/slide14.xml"/><Relationship Id="rId10" Type="http://schemas.openxmlformats.org/officeDocument/2006/relationships/slide" Target="slides/slide2.xml"/><Relationship Id="rId21" Type="http://schemas.openxmlformats.org/officeDocument/2006/relationships/slide" Target="slides/slide13.xml"/><Relationship Id="rId13" Type="http://schemas.openxmlformats.org/officeDocument/2006/relationships/slide" Target="slides/slide5.xml"/><Relationship Id="rId12" Type="http://schemas.openxmlformats.org/officeDocument/2006/relationships/slide" Target="slides/slide4.xml"/><Relationship Id="rId23" Type="http://schemas.openxmlformats.org/officeDocument/2006/relationships/slide" Target="slides/slide15.xml"/><Relationship Id="rId1" Type="http://schemas.openxmlformats.org/officeDocument/2006/relationships/theme" Target="theme/theme3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1.xml"/><Relationship Id="rId15" Type="http://schemas.openxmlformats.org/officeDocument/2006/relationships/slide" Target="slides/slide7.xml"/><Relationship Id="rId14" Type="http://schemas.openxmlformats.org/officeDocument/2006/relationships/slide" Target="slides/slide6.xml"/><Relationship Id="rId17" Type="http://schemas.openxmlformats.org/officeDocument/2006/relationships/slide" Target="slides/slide9.xml"/><Relationship Id="rId16" Type="http://schemas.openxmlformats.org/officeDocument/2006/relationships/slide" Target="slides/slide8.xml"/><Relationship Id="rId5" Type="http://schemas.openxmlformats.org/officeDocument/2006/relationships/slideMaster" Target="slideMasters/slideMaster2.xml"/><Relationship Id="rId19" Type="http://schemas.openxmlformats.org/officeDocument/2006/relationships/slide" Target="slides/slide11.xml"/><Relationship Id="rId6" Type="http://schemas.openxmlformats.org/officeDocument/2006/relationships/slideMaster" Target="slideMasters/slideMaster3.xml"/><Relationship Id="rId18" Type="http://schemas.openxmlformats.org/officeDocument/2006/relationships/slide" Target="slides/slide10.xml"/><Relationship Id="rId7" Type="http://schemas.openxmlformats.org/officeDocument/2006/relationships/slideMaster" Target="slideMasters/slideMaster4.xml"/><Relationship Id="rId8" Type="http://schemas.openxmlformats.org/officeDocument/2006/relationships/notesMaster" Target="notesMasters/notesMaster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4" name="Google Shape;124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5" name="Google Shape;125;p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>
                <a:solidFill>
                  <a:srgbClr val="000000"/>
                </a:solidFill>
              </a:rPr>
              <a:t>‹#›</a:t>
            </a:fld>
            <a:endParaRPr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4" name="Google Shape;134;p2:notes"/>
          <p:cNvSpPr txBox="1"/>
          <p:nvPr>
            <p:ph idx="1" type="body"/>
          </p:nvPr>
        </p:nvSpPr>
        <p:spPr>
          <a:xfrm>
            <a:off x="685800" y="4400640"/>
            <a:ext cx="5485680" cy="35996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-215639" lvl="0" marL="2160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2000" strike="noStrike">
                <a:latin typeface="Arial"/>
                <a:ea typeface="Arial"/>
                <a:cs typeface="Arial"/>
                <a:sym typeface="Arial"/>
              </a:rPr>
              <a:t>A novel data sharing and analysis platform which enables public-private research collaborations for innovation in agricultural production and other domain areas across Genomic, Environment, Management and Socio-economic subject matter disciplines</a:t>
            </a:r>
            <a:endParaRPr/>
          </a:p>
          <a:p>
            <a:pPr indent="-215639" lvl="0" marL="2160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2000" strike="noStrike">
              <a:latin typeface="Arial"/>
              <a:ea typeface="Arial"/>
              <a:cs typeface="Arial"/>
              <a:sym typeface="Arial"/>
            </a:endParaRPr>
          </a:p>
          <a:p>
            <a:pPr indent="-215639" lvl="0" marL="2160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2000" strike="noStrike">
                <a:latin typeface="Arial"/>
                <a:ea typeface="Arial"/>
                <a:cs typeface="Arial"/>
                <a:sym typeface="Arial"/>
              </a:rPr>
              <a:t>Platform also explicitly accommodates data that spans time and space, thus linking high throughput experimental data with remote sensed satellite generated data</a:t>
            </a:r>
            <a:endParaRPr/>
          </a:p>
          <a:p>
            <a:pPr indent="-215639" lvl="0" marL="2160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2000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5" name="Google Shape;135;p2:notes"/>
          <p:cNvSpPr/>
          <p:nvPr/>
        </p:nvSpPr>
        <p:spPr>
          <a:xfrm>
            <a:off x="3884760" y="8685360"/>
            <a:ext cx="2971080" cy="457920"/>
          </a:xfrm>
          <a:prstGeom prst="rect">
            <a:avLst/>
          </a:prstGeom>
          <a:noFill/>
          <a:ln>
            <a:noFill/>
          </a:ln>
        </p:spPr>
        <p:txBody>
          <a:bodyPr anchorCtr="0" anchor="b" bIns="45000" lIns="90000" spcFirstLastPara="1" rIns="90000" wrap="square" tIns="450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lang="en-US" sz="1200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sz="1200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5" name="Google Shape;165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77" name="Google Shape;177;p4:notes"/>
          <p:cNvSpPr txBox="1"/>
          <p:nvPr>
            <p:ph idx="1" type="body"/>
          </p:nvPr>
        </p:nvSpPr>
        <p:spPr>
          <a:xfrm>
            <a:off x="685800" y="4400640"/>
            <a:ext cx="5485680" cy="35996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-215639" lvl="0" marL="2160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2000" strike="noStrike">
                <a:latin typeface="Arial"/>
                <a:ea typeface="Arial"/>
                <a:cs typeface="Arial"/>
                <a:sym typeface="Arial"/>
              </a:rPr>
              <a:t>The GEMS team took a different design tack </a:t>
            </a:r>
            <a:endParaRPr/>
          </a:p>
          <a:p>
            <a:pPr indent="-215639" lvl="0" marL="2160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2000" strike="noStrike">
                <a:latin typeface="Arial"/>
                <a:ea typeface="Arial"/>
                <a:cs typeface="Arial"/>
                <a:sym typeface="Arial"/>
              </a:rPr>
              <a:t>We set about designing a platform that could overcome Obstacles related to dealing with BIG DATA so that we can realize the benefits of the BIG DATA revolution. </a:t>
            </a:r>
            <a:endParaRPr/>
          </a:p>
          <a:p>
            <a:pPr indent="-215639" lvl="0" marL="2160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2000" strike="noStrike">
              <a:latin typeface="Arial"/>
              <a:ea typeface="Arial"/>
              <a:cs typeface="Arial"/>
              <a:sym typeface="Arial"/>
            </a:endParaRPr>
          </a:p>
          <a:p>
            <a:pPr indent="-215639" lvl="0" marL="2160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2000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8" name="Google Shape;178;p4:notes"/>
          <p:cNvSpPr/>
          <p:nvPr/>
        </p:nvSpPr>
        <p:spPr>
          <a:xfrm>
            <a:off x="3884760" y="8685360"/>
            <a:ext cx="2971080" cy="457920"/>
          </a:xfrm>
          <a:prstGeom prst="rect">
            <a:avLst/>
          </a:prstGeom>
          <a:noFill/>
          <a:ln>
            <a:noFill/>
          </a:ln>
        </p:spPr>
        <p:txBody>
          <a:bodyPr anchorCtr="0" anchor="b" bIns="45000" lIns="90000" spcFirstLastPara="1" rIns="90000" wrap="square" tIns="450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lang="en-US" sz="1200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sz="1200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7" name="Google Shape;207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3" name="Google Shape;213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18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0" name="Google Shape;220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25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7" name="Google Shape;227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35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7" name="Google Shape;237;p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42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p1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4" name="Google Shape;244;p1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49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1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1" name="Google Shape;251;p1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60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p1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2" name="Google Shape;262;p1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74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p1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6" name="Google Shape;276;p1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80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p1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2" name="Google Shape;282;p1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88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p1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0" name="Google Shape;290;p1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1.png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1.png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1.png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1.pn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1.pn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1.png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1.png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1.png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1.png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Header">
  <p:cSld name="Section Header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"/>
          <p:cNvSpPr txBox="1"/>
          <p:nvPr>
            <p:ph type="title"/>
          </p:nvPr>
        </p:nvSpPr>
        <p:spPr>
          <a:xfrm>
            <a:off x="604911" y="1709738"/>
            <a:ext cx="109728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/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2"/>
          <p:cNvSpPr txBox="1"/>
          <p:nvPr>
            <p:ph idx="1" type="body"/>
          </p:nvPr>
        </p:nvSpPr>
        <p:spPr>
          <a:xfrm>
            <a:off x="604911" y="4589463"/>
            <a:ext cx="109728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8" name="Google Shape;18;p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1" name="Google Shape;21;p2"/>
          <p:cNvSpPr/>
          <p:nvPr/>
        </p:nvSpPr>
        <p:spPr>
          <a:xfrm>
            <a:off x="0" y="6356350"/>
            <a:ext cx="12192000" cy="50165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2" name="Google Shape;22;p2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621948" y="776664"/>
            <a:ext cx="3657600" cy="103225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 Slide" type="blank">
  <p:cSld name="BLANK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">
  <p:cSld name="Title Slide"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4"/>
          <p:cNvSpPr txBox="1"/>
          <p:nvPr>
            <p:ph type="ctrTitle"/>
          </p:nvPr>
        </p:nvSpPr>
        <p:spPr>
          <a:xfrm>
            <a:off x="1524000" y="1441595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/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b="1" sz="6000"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4"/>
          <p:cNvSpPr txBox="1"/>
          <p:nvPr>
            <p:ph idx="1" type="subTitle"/>
          </p:nvPr>
        </p:nvSpPr>
        <p:spPr>
          <a:xfrm>
            <a:off x="1524000" y="3899626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latin typeface="Calibri"/>
                <a:ea typeface="Calibri"/>
                <a:cs typeface="Calibri"/>
                <a:sym typeface="Calibri"/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27" name="Google Shape;27;p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30" name="Google Shape;30;p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3815240" y="318569"/>
            <a:ext cx="4572000" cy="1583265"/>
          </a:xfrm>
          <a:prstGeom prst="rect">
            <a:avLst/>
          </a:prstGeom>
          <a:noFill/>
          <a:ln>
            <a:noFill/>
          </a:ln>
        </p:spPr>
      </p:pic>
      <p:sp>
        <p:nvSpPr>
          <p:cNvPr id="31" name="Google Shape;31;p4"/>
          <p:cNvSpPr/>
          <p:nvPr/>
        </p:nvSpPr>
        <p:spPr>
          <a:xfrm>
            <a:off x="0" y="6356350"/>
            <a:ext cx="12192000" cy="50165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Content">
  <p:cSld name="Title and Conte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5"/>
          <p:cNvSpPr txBox="1"/>
          <p:nvPr>
            <p:ph type="title"/>
          </p:nvPr>
        </p:nvSpPr>
        <p:spPr>
          <a:xfrm>
            <a:off x="613113" y="13429"/>
            <a:ext cx="10964597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5"/>
          <p:cNvSpPr txBox="1"/>
          <p:nvPr>
            <p:ph idx="1" type="body"/>
          </p:nvPr>
        </p:nvSpPr>
        <p:spPr>
          <a:xfrm>
            <a:off x="613114" y="1519311"/>
            <a:ext cx="10964596" cy="444663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4064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5" name="Google Shape;35;p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7" name="Google Shape;37;p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indent="0" lvl="1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indent="0" lvl="2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indent="0" lvl="3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indent="0" lvl="4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indent="0" lvl="5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indent="0" lvl="6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indent="0" lvl="7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indent="0" lvl="8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38" name="Google Shape;38;p5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0958022" y="6414613"/>
            <a:ext cx="1097280" cy="309677"/>
          </a:xfrm>
          <a:prstGeom prst="rect">
            <a:avLst/>
          </a:prstGeom>
          <a:noFill/>
          <a:ln>
            <a:noFill/>
          </a:ln>
        </p:spPr>
      </p:pic>
      <p:sp>
        <p:nvSpPr>
          <p:cNvPr id="39" name="Google Shape;39;p5"/>
          <p:cNvSpPr/>
          <p:nvPr/>
        </p:nvSpPr>
        <p:spPr>
          <a:xfrm rot="5400000">
            <a:off x="0" y="0"/>
            <a:ext cx="914400" cy="91440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wo Content">
  <p:cSld name="Two Conten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6"/>
          <p:cNvSpPr txBox="1"/>
          <p:nvPr>
            <p:ph type="title"/>
          </p:nvPr>
        </p:nvSpPr>
        <p:spPr>
          <a:xfrm>
            <a:off x="613116" y="2245"/>
            <a:ext cx="10964594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1"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6"/>
          <p:cNvSpPr txBox="1"/>
          <p:nvPr>
            <p:ph idx="1" type="body"/>
          </p:nvPr>
        </p:nvSpPr>
        <p:spPr>
          <a:xfrm>
            <a:off x="613116" y="1521263"/>
            <a:ext cx="5406684" cy="4655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4064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3" name="Google Shape;43;p6"/>
          <p:cNvSpPr txBox="1"/>
          <p:nvPr>
            <p:ph idx="2" type="body"/>
          </p:nvPr>
        </p:nvSpPr>
        <p:spPr>
          <a:xfrm>
            <a:off x="6172199" y="1521263"/>
            <a:ext cx="5405511" cy="4655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4064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4" name="Google Shape;44;p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5" name="Google Shape;45;p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47" name="Google Shape;47;p6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0958022" y="6414613"/>
            <a:ext cx="1097280" cy="309677"/>
          </a:xfrm>
          <a:prstGeom prst="rect">
            <a:avLst/>
          </a:prstGeom>
          <a:noFill/>
          <a:ln>
            <a:noFill/>
          </a:ln>
        </p:spPr>
      </p:pic>
      <p:sp>
        <p:nvSpPr>
          <p:cNvPr id="48" name="Google Shape;48;p6"/>
          <p:cNvSpPr/>
          <p:nvPr/>
        </p:nvSpPr>
        <p:spPr>
          <a:xfrm rot="5400000">
            <a:off x="0" y="0"/>
            <a:ext cx="914400" cy="91440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omparison">
  <p:cSld name="Comparison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7"/>
          <p:cNvSpPr txBox="1"/>
          <p:nvPr>
            <p:ph type="title"/>
          </p:nvPr>
        </p:nvSpPr>
        <p:spPr>
          <a:xfrm>
            <a:off x="614704" y="20367"/>
            <a:ext cx="10977073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1"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7"/>
          <p:cNvSpPr txBox="1"/>
          <p:nvPr>
            <p:ph idx="1" type="body"/>
          </p:nvPr>
        </p:nvSpPr>
        <p:spPr>
          <a:xfrm>
            <a:off x="614706" y="1681163"/>
            <a:ext cx="5382870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/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52" name="Google Shape;52;p7"/>
          <p:cNvSpPr txBox="1"/>
          <p:nvPr>
            <p:ph idx="2" type="body"/>
          </p:nvPr>
        </p:nvSpPr>
        <p:spPr>
          <a:xfrm>
            <a:off x="614706" y="2505075"/>
            <a:ext cx="5382870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4064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3" name="Google Shape;53;p7"/>
          <p:cNvSpPr txBox="1"/>
          <p:nvPr>
            <p:ph idx="3" type="body"/>
          </p:nvPr>
        </p:nvSpPr>
        <p:spPr>
          <a:xfrm>
            <a:off x="6172200" y="1681163"/>
            <a:ext cx="541957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/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54" name="Google Shape;54;p7"/>
          <p:cNvSpPr txBox="1"/>
          <p:nvPr>
            <p:ph idx="4" type="body"/>
          </p:nvPr>
        </p:nvSpPr>
        <p:spPr>
          <a:xfrm>
            <a:off x="6172200" y="2505075"/>
            <a:ext cx="541957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4064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5" name="Google Shape;55;p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58" name="Google Shape;58;p7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0958022" y="6414613"/>
            <a:ext cx="1097280" cy="309677"/>
          </a:xfrm>
          <a:prstGeom prst="rect">
            <a:avLst/>
          </a:prstGeom>
          <a:noFill/>
          <a:ln>
            <a:noFill/>
          </a:ln>
        </p:spPr>
      </p:pic>
      <p:sp>
        <p:nvSpPr>
          <p:cNvPr id="59" name="Google Shape;59;p7"/>
          <p:cNvSpPr/>
          <p:nvPr/>
        </p:nvSpPr>
        <p:spPr>
          <a:xfrm rot="5400000">
            <a:off x="0" y="0"/>
            <a:ext cx="914400" cy="91440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>
  <p:cSld name="Title Only"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8"/>
          <p:cNvSpPr txBox="1"/>
          <p:nvPr>
            <p:ph type="title"/>
          </p:nvPr>
        </p:nvSpPr>
        <p:spPr>
          <a:xfrm>
            <a:off x="613116" y="83770"/>
            <a:ext cx="10964594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2" name="Google Shape;62;p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65" name="Google Shape;65;p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0958022" y="6414613"/>
            <a:ext cx="1097280" cy="309677"/>
          </a:xfrm>
          <a:prstGeom prst="rect">
            <a:avLst/>
          </a:prstGeom>
          <a:noFill/>
          <a:ln>
            <a:noFill/>
          </a:ln>
        </p:spPr>
      </p:pic>
      <p:sp>
        <p:nvSpPr>
          <p:cNvPr id="66" name="Google Shape;66;p8"/>
          <p:cNvSpPr/>
          <p:nvPr/>
        </p:nvSpPr>
        <p:spPr>
          <a:xfrm rot="5400000">
            <a:off x="0" y="0"/>
            <a:ext cx="914400" cy="91440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>
  <p:cSld name="Blank"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71" name="Google Shape;71;p9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0958022" y="6414613"/>
            <a:ext cx="1097280" cy="309677"/>
          </a:xfrm>
          <a:prstGeom prst="rect">
            <a:avLst/>
          </a:prstGeom>
          <a:noFill/>
          <a:ln>
            <a:noFill/>
          </a:ln>
        </p:spPr>
      </p:pic>
      <p:sp>
        <p:nvSpPr>
          <p:cNvPr id="72" name="Google Shape;72;p9"/>
          <p:cNvSpPr/>
          <p:nvPr/>
        </p:nvSpPr>
        <p:spPr>
          <a:xfrm rot="5400000">
            <a:off x="0" y="0"/>
            <a:ext cx="914400" cy="91440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ontent with Caption">
  <p:cSld name="Content with Caption"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0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/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10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76" name="Google Shape;76;p10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77" name="Google Shape;77;p1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80" name="Google Shape;80;p10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0958022" y="6414613"/>
            <a:ext cx="1097280" cy="309677"/>
          </a:xfrm>
          <a:prstGeom prst="rect">
            <a:avLst/>
          </a:prstGeom>
          <a:noFill/>
          <a:ln>
            <a:noFill/>
          </a:ln>
        </p:spPr>
      </p:pic>
      <p:sp>
        <p:nvSpPr>
          <p:cNvPr id="81" name="Google Shape;81;p10"/>
          <p:cNvSpPr/>
          <p:nvPr/>
        </p:nvSpPr>
        <p:spPr>
          <a:xfrm rot="5400000">
            <a:off x="0" y="0"/>
            <a:ext cx="914400" cy="91440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Picture with Caption">
  <p:cSld name="Picture with Caption"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1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/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4" name="Google Shape;84;p11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5" name="Google Shape;85;p11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86" name="Google Shape;86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7" name="Google Shape;87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8" name="Google Shape;88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89" name="Google Shape;89;p1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0958022" y="6414613"/>
            <a:ext cx="1097280" cy="309677"/>
          </a:xfrm>
          <a:prstGeom prst="rect">
            <a:avLst/>
          </a:prstGeom>
          <a:noFill/>
          <a:ln>
            <a:noFill/>
          </a:ln>
        </p:spPr>
      </p:pic>
      <p:sp>
        <p:nvSpPr>
          <p:cNvPr id="90" name="Google Shape;90;p11"/>
          <p:cNvSpPr/>
          <p:nvPr/>
        </p:nvSpPr>
        <p:spPr>
          <a:xfrm rot="5400000">
            <a:off x="0" y="0"/>
            <a:ext cx="914400" cy="91440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Vertical Text">
  <p:cSld name="Title and Vertical Text"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2"/>
          <p:cNvSpPr txBox="1"/>
          <p:nvPr>
            <p:ph type="title"/>
          </p:nvPr>
        </p:nvSpPr>
        <p:spPr>
          <a:xfrm>
            <a:off x="613116" y="83770"/>
            <a:ext cx="10964594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3" name="Google Shape;93;p12"/>
          <p:cNvSpPr txBox="1"/>
          <p:nvPr>
            <p:ph idx="1" type="body"/>
          </p:nvPr>
        </p:nvSpPr>
        <p:spPr>
          <a:xfrm rot="5400000">
            <a:off x="3919744" y="-1720154"/>
            <a:ext cx="4351338" cy="1096459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4064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94" name="Google Shape;94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5" name="Google Shape;95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6" name="Google Shape;96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97" name="Google Shape;97;p12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0958022" y="6414613"/>
            <a:ext cx="1097280" cy="309677"/>
          </a:xfrm>
          <a:prstGeom prst="rect">
            <a:avLst/>
          </a:prstGeom>
          <a:noFill/>
          <a:ln>
            <a:noFill/>
          </a:ln>
        </p:spPr>
      </p:pic>
      <p:sp>
        <p:nvSpPr>
          <p:cNvPr id="98" name="Google Shape;98;p12"/>
          <p:cNvSpPr/>
          <p:nvPr/>
        </p:nvSpPr>
        <p:spPr>
          <a:xfrm rot="5400000">
            <a:off x="0" y="0"/>
            <a:ext cx="914400" cy="91440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Vertical Title and Text">
  <p:cSld name="Vertical Title and Text"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13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1" name="Google Shape;101;p13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4064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02" name="Google Shape;102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3" name="Google Shape;103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4" name="Google Shape;104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05" name="Google Shape;105;p13"/>
          <p:cNvSpPr/>
          <p:nvPr/>
        </p:nvSpPr>
        <p:spPr>
          <a:xfrm rot="10800000">
            <a:off x="11277600" y="0"/>
            <a:ext cx="914400" cy="91440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06" name="Google Shape;106;p1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 rot="5400000">
            <a:off x="-255657" y="6036193"/>
            <a:ext cx="1097280" cy="30967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">
  <p:cSld name="Title Slide"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">
  <p:cSld name="Title Slide"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">
  <p:cSld name="Title Slide"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theme" Target="../theme/theme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13.xml"/><Relationship Id="rId3" Type="http://schemas.openxmlformats.org/officeDocument/2006/relationships/theme" Target="../theme/theme2.xml"/></Relationships>
</file>

<file path=ppt/slideMasters/_rels/slideMaster3.xml.rels><?xml version="1.0" encoding="UTF-8" standalone="yes"?>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14.xml"/><Relationship Id="rId3" Type="http://schemas.openxmlformats.org/officeDocument/2006/relationships/theme" Target="../theme/theme4.xml"/></Relationships>
</file>

<file path=ppt/slideMasters/_rels/slideMaster4.xml.rels><?xml version="1.0" encoding="UTF-8" standalone="yes"?>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image" Target="../media/image3.png"/><Relationship Id="rId3" Type="http://schemas.openxmlformats.org/officeDocument/2006/relationships/slideLayout" Target="../slideLayouts/slideLayout15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/>
          <p:nvPr>
            <p:ph type="title"/>
          </p:nvPr>
        </p:nvSpPr>
        <p:spPr>
          <a:xfrm>
            <a:off x="613116" y="83770"/>
            <a:ext cx="10964594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1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1"/>
          <p:cNvSpPr txBox="1"/>
          <p:nvPr>
            <p:ph idx="1" type="body"/>
          </p:nvPr>
        </p:nvSpPr>
        <p:spPr>
          <a:xfrm>
            <a:off x="613115" y="1586475"/>
            <a:ext cx="10964595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1C1C1C"/>
        </a:solidFill>
      </p:bgPr>
    </p:bg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09" name="Google Shape;109;p14"/>
          <p:cNvPicPr preferRelativeResize="0"/>
          <p:nvPr/>
        </p:nvPicPr>
        <p:blipFill rotWithShape="1">
          <a:blip r:embed="rId1">
            <a:alphaModFix/>
          </a:blip>
          <a:srcRect b="0" l="0" r="0" t="0"/>
          <a:stretch/>
        </p:blipFill>
        <p:spPr>
          <a:xfrm>
            <a:off x="9253546" y="2959100"/>
            <a:ext cx="2938463" cy="3898900"/>
          </a:xfrm>
          <a:prstGeom prst="rect">
            <a:avLst/>
          </a:prstGeom>
          <a:noFill/>
          <a:ln>
            <a:noFill/>
          </a:ln>
        </p:spPr>
      </p:pic>
    </p:spTree>
  </p:cSld>
  <p:clrMap accent1="accent1" accent2="accent2" accent3="accent3" accent4="accent4" accent5="accent5" accent6="accent6" bg1="lt1" bg2="dk2" tx1="dk1" tx2="lt2" folHlink="folHlink" hlink="hlink"/>
  <p:sldLayoutIdLst>
    <p:sldLayoutId id="2147483660" r:id="rId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1C1C1C"/>
        </a:solidFill>
      </p:bgPr>
    </p:bg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1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13" name="Google Shape;113;p16"/>
          <p:cNvPicPr preferRelativeResize="0"/>
          <p:nvPr/>
        </p:nvPicPr>
        <p:blipFill rotWithShape="1">
          <a:blip r:embed="rId1">
            <a:alphaModFix/>
          </a:blip>
          <a:srcRect b="0" l="0" r="0" t="0"/>
          <a:stretch/>
        </p:blipFill>
        <p:spPr>
          <a:xfrm>
            <a:off x="9253542" y="2959100"/>
            <a:ext cx="2938463" cy="3898900"/>
          </a:xfrm>
          <a:prstGeom prst="rect">
            <a:avLst/>
          </a:prstGeom>
          <a:noFill/>
          <a:ln>
            <a:noFill/>
          </a:ln>
        </p:spPr>
      </p:pic>
    </p:spTree>
  </p:cSld>
  <p:clrMap accent1="accent1" accent2="accent2" accent3="accent3" accent4="accent4" accent5="accent5" accent6="accent6" bg1="lt1" bg2="dk2" tx1="dk1" tx2="lt2" folHlink="folHlink" hlink="hlink"/>
  <p:sldLayoutIdLst>
    <p:sldLayoutId id="2147483661" r:id="rId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chemeClr val="lt1"/>
        </a:solidFill>
      </p:bgPr>
    </p:bg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18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17" name="Google Shape;117;p18"/>
          <p:cNvPicPr preferRelativeResize="0"/>
          <p:nvPr/>
        </p:nvPicPr>
        <p:blipFill rotWithShape="1">
          <a:blip r:embed="rId1">
            <a:alphaModFix/>
          </a:blip>
          <a:srcRect b="0" l="0" r="0" t="0"/>
          <a:stretch/>
        </p:blipFill>
        <p:spPr>
          <a:xfrm>
            <a:off x="9253538" y="2959100"/>
            <a:ext cx="2938463" cy="3898900"/>
          </a:xfrm>
          <a:prstGeom prst="rect">
            <a:avLst/>
          </a:prstGeom>
          <a:noFill/>
          <a:ln>
            <a:noFill/>
          </a:ln>
        </p:spPr>
      </p:pic>
      <p:sp>
        <p:nvSpPr>
          <p:cNvPr id="118" name="Google Shape;118;p18"/>
          <p:cNvSpPr txBox="1"/>
          <p:nvPr/>
        </p:nvSpPr>
        <p:spPr>
          <a:xfrm>
            <a:off x="2492375" y="1955802"/>
            <a:ext cx="7207251" cy="13239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Thank you!</a:t>
            </a:r>
            <a:endParaRPr sz="80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19" name="Google Shape;119;p1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4664075" y="4364040"/>
            <a:ext cx="2863851" cy="1265237"/>
          </a:xfrm>
          <a:prstGeom prst="rect">
            <a:avLst/>
          </a:prstGeom>
          <a:noFill/>
          <a:ln>
            <a:noFill/>
          </a:ln>
        </p:spPr>
      </p:pic>
      <p:sp>
        <p:nvSpPr>
          <p:cNvPr id="120" name="Google Shape;120;p18"/>
          <p:cNvSpPr txBox="1"/>
          <p:nvPr/>
        </p:nvSpPr>
        <p:spPr>
          <a:xfrm>
            <a:off x="2492375" y="6170613"/>
            <a:ext cx="7207251" cy="4000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baseline="30000" lang="en-US" sz="3000">
                <a:solidFill>
                  <a:srgbClr val="F7941D"/>
                </a:solidFill>
                <a:latin typeface="Calibri"/>
                <a:ea typeface="Calibri"/>
                <a:cs typeface="Calibri"/>
                <a:sym typeface="Calibri"/>
              </a:rPr>
              <a:t>bigdata.cgiar.org</a:t>
            </a:r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2" r:id="rId3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4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9.jpg"/><Relationship Id="rId4" Type="http://schemas.openxmlformats.org/officeDocument/2006/relationships/image" Target="../media/image14.jpg"/><Relationship Id="rId5" Type="http://schemas.openxmlformats.org/officeDocument/2006/relationships/image" Target="../media/image8.jpg"/><Relationship Id="rId6" Type="http://schemas.openxmlformats.org/officeDocument/2006/relationships/image" Target="../media/image16.jpg"/><Relationship Id="rId7" Type="http://schemas.openxmlformats.org/officeDocument/2006/relationships/image" Target="../media/image10.jpg"/><Relationship Id="rId8" Type="http://schemas.openxmlformats.org/officeDocument/2006/relationships/image" Target="../media/image15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6.png"/><Relationship Id="rId4" Type="http://schemas.openxmlformats.org/officeDocument/2006/relationships/image" Target="../media/image7.png"/><Relationship Id="rId5" Type="http://schemas.openxmlformats.org/officeDocument/2006/relationships/image" Target="../media/image12.png"/><Relationship Id="rId6" Type="http://schemas.openxmlformats.org/officeDocument/2006/relationships/image" Target="../media/image21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3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0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5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7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9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30.jpg"/><Relationship Id="rId4" Type="http://schemas.openxmlformats.org/officeDocument/2006/relationships/image" Target="../media/image22.png"/><Relationship Id="rId5" Type="http://schemas.openxmlformats.org/officeDocument/2006/relationships/image" Target="../media/image24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26.png"/><Relationship Id="rId4" Type="http://schemas.openxmlformats.org/officeDocument/2006/relationships/image" Target="../media/image23.png"/><Relationship Id="rId5" Type="http://schemas.openxmlformats.org/officeDocument/2006/relationships/image" Target="../media/image28.png"/><Relationship Id="rId6" Type="http://schemas.openxmlformats.org/officeDocument/2006/relationships/image" Target="../media/image29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8.png"/><Relationship Id="rId4" Type="http://schemas.openxmlformats.org/officeDocument/2006/relationships/image" Target="../media/image31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27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20"/>
          <p:cNvSpPr txBox="1"/>
          <p:nvPr/>
        </p:nvSpPr>
        <p:spPr>
          <a:xfrm>
            <a:off x="0" y="1902697"/>
            <a:ext cx="12192000" cy="120032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 Progress Toward Real-Time Data Submission and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Analysis for our Breeding Community</a:t>
            </a:r>
            <a:endParaRPr b="1" i="0" sz="3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8" name="Google Shape;128;p20"/>
          <p:cNvSpPr txBox="1"/>
          <p:nvPr/>
        </p:nvSpPr>
        <p:spPr>
          <a:xfrm>
            <a:off x="19666" y="5542814"/>
            <a:ext cx="12192000" cy="7232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Phenome Meeting</a:t>
            </a:r>
            <a:endParaRPr/>
          </a:p>
          <a:p>
            <a:pPr indent="0" lvl="0" marL="0" marR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b="1"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February 6, 2019</a:t>
            </a:r>
            <a:endParaRPr/>
          </a:p>
        </p:txBody>
      </p:sp>
      <p:sp>
        <p:nvSpPr>
          <p:cNvPr id="129" name="Google Shape;129;p20"/>
          <p:cNvSpPr txBox="1"/>
          <p:nvPr/>
        </p:nvSpPr>
        <p:spPr>
          <a:xfrm>
            <a:off x="0" y="3289179"/>
            <a:ext cx="12192000" cy="212365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Kevin Silverstein, PhD, Operations Manager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GEMS led by: Philip Pardey, Jim Wilgenbusch and Kevin Silverstein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College of Food Agricultural and Natural Resource Science, CFANS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Minnesota Supercomputing Institute, MSI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University of Minnesota</a:t>
            </a:r>
            <a:endParaRPr/>
          </a:p>
        </p:txBody>
      </p:sp>
      <p:pic>
        <p:nvPicPr>
          <p:cNvPr descr="https://www.genomes2fields.org/images/g2f.logo.png" id="130" name="Google Shape;130;p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628402" y="761169"/>
            <a:ext cx="3998414" cy="917386"/>
          </a:xfrm>
          <a:prstGeom prst="rect">
            <a:avLst/>
          </a:prstGeom>
          <a:noFill/>
          <a:ln>
            <a:noFill/>
          </a:ln>
        </p:spPr>
      </p:pic>
      <p:sp>
        <p:nvSpPr>
          <p:cNvPr id="131" name="Google Shape;131;p20"/>
          <p:cNvSpPr txBox="1"/>
          <p:nvPr/>
        </p:nvSpPr>
        <p:spPr>
          <a:xfrm>
            <a:off x="4695567" y="835141"/>
            <a:ext cx="569387" cy="769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&amp;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21"/>
          <p:cNvSpPr/>
          <p:nvPr/>
        </p:nvSpPr>
        <p:spPr>
          <a:xfrm>
            <a:off x="613080" y="2160"/>
            <a:ext cx="10963800" cy="132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000" lIns="90000" spcFirstLastPara="1" rIns="90000" wrap="square" tIns="450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600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What is G.E.M.S?</a:t>
            </a:r>
            <a:endParaRPr b="0" sz="3600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8" name="Google Shape;138;p21"/>
          <p:cNvSpPr/>
          <p:nvPr/>
        </p:nvSpPr>
        <p:spPr>
          <a:xfrm>
            <a:off x="558000" y="1104480"/>
            <a:ext cx="11261520" cy="131112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2400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 novel data sharing and big data analytical platform that enables public-private research collaborations for innovation in food and agricultural production, and other domain areas</a:t>
            </a:r>
            <a:endParaRPr b="0" sz="2400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1001"/>
              </a:spcBef>
              <a:spcAft>
                <a:spcPts val="0"/>
              </a:spcAft>
              <a:buNone/>
            </a:pPr>
            <a:r>
              <a:t/>
            </a:r>
            <a:endParaRPr b="0" sz="2400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9" name="Google Shape;139;p21"/>
          <p:cNvSpPr/>
          <p:nvPr/>
        </p:nvSpPr>
        <p:spPr>
          <a:xfrm>
            <a:off x="4550040" y="2860560"/>
            <a:ext cx="1279440" cy="1279440"/>
          </a:xfrm>
          <a:custGeom>
            <a:rect b="b" l="l" r="r" t="t"/>
            <a:pathLst>
              <a:path extrusionOk="0" h="1524000" w="1524000">
                <a:moveTo>
                  <a:pt x="0" y="762000"/>
                </a:moveTo>
                <a:cubicBezTo>
                  <a:pt x="0" y="341159"/>
                  <a:pt x="341159" y="0"/>
                  <a:pt x="762000" y="0"/>
                </a:cubicBezTo>
                <a:cubicBezTo>
                  <a:pt x="1182841" y="0"/>
                  <a:pt x="1524000" y="341159"/>
                  <a:pt x="1524000" y="762000"/>
                </a:cubicBezTo>
                <a:cubicBezTo>
                  <a:pt x="1524000" y="1182841"/>
                  <a:pt x="1182841" y="1524000"/>
                  <a:pt x="762000" y="1524000"/>
                </a:cubicBezTo>
                <a:cubicBezTo>
                  <a:pt x="341159" y="1524000"/>
                  <a:pt x="0" y="1182841"/>
                  <a:pt x="0" y="76200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  <a:effectLst>
            <a:outerShdw blurRad="40000" rotWithShape="0" dir="5400000" dist="23000">
              <a:srgbClr val="000000">
                <a:alpha val="34901"/>
              </a:srgbClr>
            </a:outerShdw>
          </a:effectLst>
        </p:spPr>
        <p:txBody>
          <a:bodyPr anchorCtr="0" anchor="ctr" bIns="229300" lIns="229300" spcFirstLastPara="1" rIns="229300" wrap="square" tIns="2293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4880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E</a:t>
            </a:r>
            <a:endParaRPr b="0" sz="4880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0" name="Google Shape;140;p21"/>
          <p:cNvSpPr/>
          <p:nvPr/>
        </p:nvSpPr>
        <p:spPr>
          <a:xfrm>
            <a:off x="2603520" y="2895480"/>
            <a:ext cx="1279440" cy="1279440"/>
          </a:xfrm>
          <a:custGeom>
            <a:rect b="b" l="l" r="r" t="t"/>
            <a:pathLst>
              <a:path extrusionOk="0" h="1524000" w="1524000">
                <a:moveTo>
                  <a:pt x="0" y="762000"/>
                </a:moveTo>
                <a:cubicBezTo>
                  <a:pt x="0" y="341159"/>
                  <a:pt x="341159" y="0"/>
                  <a:pt x="762000" y="0"/>
                </a:cubicBezTo>
                <a:cubicBezTo>
                  <a:pt x="1182841" y="0"/>
                  <a:pt x="1524000" y="341159"/>
                  <a:pt x="1524000" y="762000"/>
                </a:cubicBezTo>
                <a:cubicBezTo>
                  <a:pt x="1524000" y="1182841"/>
                  <a:pt x="1182841" y="1524000"/>
                  <a:pt x="762000" y="1524000"/>
                </a:cubicBezTo>
                <a:cubicBezTo>
                  <a:pt x="341159" y="1524000"/>
                  <a:pt x="0" y="1182841"/>
                  <a:pt x="0" y="76200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blurRad="40000" rotWithShape="0" dir="5400000" dist="23000">
              <a:srgbClr val="000000">
                <a:alpha val="34901"/>
              </a:srgbClr>
            </a:outerShdw>
          </a:effectLst>
        </p:spPr>
        <p:txBody>
          <a:bodyPr anchorCtr="0" anchor="ctr" bIns="229300" lIns="229300" spcFirstLastPara="1" rIns="229300" wrap="square" tIns="2293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4880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G</a:t>
            </a:r>
            <a:endParaRPr b="0" sz="4880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1" name="Google Shape;141;p21"/>
          <p:cNvSpPr/>
          <p:nvPr/>
        </p:nvSpPr>
        <p:spPr>
          <a:xfrm>
            <a:off x="8291160" y="2903760"/>
            <a:ext cx="1279440" cy="1279440"/>
          </a:xfrm>
          <a:custGeom>
            <a:rect b="b" l="l" r="r" t="t"/>
            <a:pathLst>
              <a:path extrusionOk="0" h="1524000" w="1524000">
                <a:moveTo>
                  <a:pt x="0" y="762000"/>
                </a:moveTo>
                <a:cubicBezTo>
                  <a:pt x="0" y="341159"/>
                  <a:pt x="341159" y="0"/>
                  <a:pt x="762000" y="0"/>
                </a:cubicBezTo>
                <a:cubicBezTo>
                  <a:pt x="1182841" y="0"/>
                  <a:pt x="1524000" y="341159"/>
                  <a:pt x="1524000" y="762000"/>
                </a:cubicBezTo>
                <a:cubicBezTo>
                  <a:pt x="1524000" y="1182841"/>
                  <a:pt x="1182841" y="1524000"/>
                  <a:pt x="762000" y="1524000"/>
                </a:cubicBezTo>
                <a:cubicBezTo>
                  <a:pt x="341159" y="1524000"/>
                  <a:pt x="0" y="1182841"/>
                  <a:pt x="0" y="76200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ffectLst>
            <a:outerShdw blurRad="40000" rotWithShape="0" dir="5400000" dist="23000">
              <a:srgbClr val="000000">
                <a:alpha val="34901"/>
              </a:srgbClr>
            </a:outerShdw>
          </a:effectLst>
        </p:spPr>
        <p:txBody>
          <a:bodyPr anchorCtr="0" anchor="ctr" bIns="229300" lIns="229300" spcFirstLastPara="1" rIns="229300" wrap="square" tIns="2293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4880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S</a:t>
            </a:r>
            <a:endParaRPr b="0" sz="4880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2" name="Google Shape;142;p21"/>
          <p:cNvSpPr/>
          <p:nvPr/>
        </p:nvSpPr>
        <p:spPr>
          <a:xfrm>
            <a:off x="6386400" y="2895480"/>
            <a:ext cx="1279440" cy="1279440"/>
          </a:xfrm>
          <a:custGeom>
            <a:rect b="b" l="l" r="r" t="t"/>
            <a:pathLst>
              <a:path extrusionOk="0" h="1524000" w="1524000">
                <a:moveTo>
                  <a:pt x="0" y="762000"/>
                </a:moveTo>
                <a:cubicBezTo>
                  <a:pt x="0" y="341159"/>
                  <a:pt x="341159" y="0"/>
                  <a:pt x="762000" y="0"/>
                </a:cubicBezTo>
                <a:cubicBezTo>
                  <a:pt x="1182841" y="0"/>
                  <a:pt x="1524000" y="341159"/>
                  <a:pt x="1524000" y="762000"/>
                </a:cubicBezTo>
                <a:cubicBezTo>
                  <a:pt x="1524000" y="1182841"/>
                  <a:pt x="1182841" y="1524000"/>
                  <a:pt x="762000" y="1524000"/>
                </a:cubicBezTo>
                <a:cubicBezTo>
                  <a:pt x="341159" y="1524000"/>
                  <a:pt x="0" y="1182841"/>
                  <a:pt x="0" y="76200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  <a:effectLst>
            <a:outerShdw blurRad="40000" rotWithShape="0" dir="5400000" dist="23000">
              <a:srgbClr val="000000">
                <a:alpha val="34901"/>
              </a:srgbClr>
            </a:outerShdw>
          </a:effectLst>
        </p:spPr>
        <p:txBody>
          <a:bodyPr anchorCtr="0" anchor="ctr" bIns="229300" lIns="229300" spcFirstLastPara="1" rIns="229300" wrap="square" tIns="2293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4880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M</a:t>
            </a:r>
            <a:endParaRPr b="0" sz="4880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43" name="Google Shape;143;p21"/>
          <p:cNvGrpSpPr/>
          <p:nvPr/>
        </p:nvGrpSpPr>
        <p:grpSpPr>
          <a:xfrm>
            <a:off x="3899880" y="3264840"/>
            <a:ext cx="561240" cy="583200"/>
            <a:chOff x="3899880" y="3264840"/>
            <a:chExt cx="561240" cy="583200"/>
          </a:xfrm>
        </p:grpSpPr>
        <p:sp>
          <p:nvSpPr>
            <p:cNvPr id="144" name="Google Shape;144;p21"/>
            <p:cNvSpPr/>
            <p:nvPr/>
          </p:nvSpPr>
          <p:spPr>
            <a:xfrm>
              <a:off x="3899880" y="3264840"/>
              <a:ext cx="561240" cy="583200"/>
            </a:xfrm>
            <a:prstGeom prst="mathMultiply">
              <a:avLst>
                <a:gd fmla="val 23520" name="adj1"/>
              </a:avLst>
            </a:prstGeom>
            <a:solidFill>
              <a:schemeClr val="dk2"/>
            </a:solidFill>
            <a:ln>
              <a:noFill/>
            </a:ln>
            <a:effectLst>
              <a:outerShdw blurRad="57150" rotWithShape="0" algn="ctr" dir="5400000" dist="19050">
                <a:srgbClr val="000000">
                  <a:alpha val="62745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5" name="Google Shape;145;p21"/>
            <p:cNvSpPr/>
            <p:nvPr/>
          </p:nvSpPr>
          <p:spPr>
            <a:xfrm>
              <a:off x="3988080" y="3356640"/>
              <a:ext cx="384840" cy="39996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46" name="Google Shape;146;p21"/>
          <p:cNvGrpSpPr/>
          <p:nvPr/>
        </p:nvGrpSpPr>
        <p:grpSpPr>
          <a:xfrm>
            <a:off x="7705440" y="3173040"/>
            <a:ext cx="561240" cy="583200"/>
            <a:chOff x="7705440" y="3173040"/>
            <a:chExt cx="561240" cy="583200"/>
          </a:xfrm>
        </p:grpSpPr>
        <p:sp>
          <p:nvSpPr>
            <p:cNvPr id="147" name="Google Shape;147;p21"/>
            <p:cNvSpPr/>
            <p:nvPr/>
          </p:nvSpPr>
          <p:spPr>
            <a:xfrm>
              <a:off x="7705440" y="3173040"/>
              <a:ext cx="561240" cy="583200"/>
            </a:xfrm>
            <a:prstGeom prst="mathMultiply">
              <a:avLst>
                <a:gd fmla="val 23520" name="adj1"/>
              </a:avLst>
            </a:prstGeom>
            <a:solidFill>
              <a:schemeClr val="dk2"/>
            </a:solidFill>
            <a:ln>
              <a:noFill/>
            </a:ln>
            <a:effectLst>
              <a:outerShdw blurRad="57150" rotWithShape="0" algn="ctr" dir="5400000" dist="19050">
                <a:srgbClr val="000000">
                  <a:alpha val="62745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8" name="Google Shape;148;p21"/>
            <p:cNvSpPr/>
            <p:nvPr/>
          </p:nvSpPr>
          <p:spPr>
            <a:xfrm>
              <a:off x="7793640" y="3264840"/>
              <a:ext cx="384840" cy="39996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49" name="Google Shape;149;p21"/>
          <p:cNvGrpSpPr/>
          <p:nvPr/>
        </p:nvGrpSpPr>
        <p:grpSpPr>
          <a:xfrm>
            <a:off x="5832720" y="3264840"/>
            <a:ext cx="561240" cy="583200"/>
            <a:chOff x="5832720" y="3264840"/>
            <a:chExt cx="561240" cy="583200"/>
          </a:xfrm>
        </p:grpSpPr>
        <p:sp>
          <p:nvSpPr>
            <p:cNvPr id="150" name="Google Shape;150;p21"/>
            <p:cNvSpPr/>
            <p:nvPr/>
          </p:nvSpPr>
          <p:spPr>
            <a:xfrm>
              <a:off x="5832720" y="3264840"/>
              <a:ext cx="561240" cy="583200"/>
            </a:xfrm>
            <a:prstGeom prst="mathMultiply">
              <a:avLst>
                <a:gd fmla="val 23520" name="adj1"/>
              </a:avLst>
            </a:prstGeom>
            <a:solidFill>
              <a:schemeClr val="dk2"/>
            </a:solidFill>
            <a:ln>
              <a:noFill/>
            </a:ln>
            <a:effectLst>
              <a:outerShdw blurRad="57150" rotWithShape="0" algn="ctr" dir="5400000" dist="19050">
                <a:srgbClr val="000000">
                  <a:alpha val="62745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1" name="Google Shape;151;p21"/>
            <p:cNvSpPr/>
            <p:nvPr/>
          </p:nvSpPr>
          <p:spPr>
            <a:xfrm>
              <a:off x="5920920" y="3356640"/>
              <a:ext cx="384840" cy="39996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52" name="Google Shape;152;p21"/>
          <p:cNvSpPr/>
          <p:nvPr/>
        </p:nvSpPr>
        <p:spPr>
          <a:xfrm>
            <a:off x="2368440" y="4533976"/>
            <a:ext cx="1740240" cy="39492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000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Genomics</a:t>
            </a:r>
            <a:endParaRPr b="0" sz="2000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3" name="Google Shape;153;p21"/>
          <p:cNvSpPr/>
          <p:nvPr/>
        </p:nvSpPr>
        <p:spPr>
          <a:xfrm>
            <a:off x="4133296" y="4533976"/>
            <a:ext cx="2079720" cy="39492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000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Environment</a:t>
            </a:r>
            <a:endParaRPr b="0" sz="2000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4" name="Google Shape;154;p21"/>
          <p:cNvSpPr/>
          <p:nvPr/>
        </p:nvSpPr>
        <p:spPr>
          <a:xfrm>
            <a:off x="5958032" y="4533976"/>
            <a:ext cx="2102760" cy="39492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000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Management</a:t>
            </a:r>
            <a:endParaRPr b="0" sz="2000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5" name="Google Shape;155;p21"/>
          <p:cNvSpPr/>
          <p:nvPr/>
        </p:nvSpPr>
        <p:spPr>
          <a:xfrm>
            <a:off x="7931160" y="4533976"/>
            <a:ext cx="2041200" cy="44316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000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Socio-Economics</a:t>
            </a:r>
            <a:endParaRPr b="0" sz="2000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56" name="Google Shape;156;p21"/>
          <p:cNvGrpSpPr/>
          <p:nvPr/>
        </p:nvGrpSpPr>
        <p:grpSpPr>
          <a:xfrm>
            <a:off x="4711680" y="5324040"/>
            <a:ext cx="2916360" cy="920520"/>
            <a:chOff x="4711680" y="5324040"/>
            <a:chExt cx="2916360" cy="920520"/>
          </a:xfrm>
        </p:grpSpPr>
        <p:grpSp>
          <p:nvGrpSpPr>
            <p:cNvPr id="157" name="Google Shape;157;p21"/>
            <p:cNvGrpSpPr/>
            <p:nvPr/>
          </p:nvGrpSpPr>
          <p:grpSpPr>
            <a:xfrm>
              <a:off x="4711680" y="5324040"/>
              <a:ext cx="2916360" cy="920520"/>
              <a:chOff x="4711680" y="5324040"/>
              <a:chExt cx="2916360" cy="920520"/>
            </a:xfrm>
          </p:grpSpPr>
          <p:sp>
            <p:nvSpPr>
              <p:cNvPr id="158" name="Google Shape;158;p21"/>
              <p:cNvSpPr/>
              <p:nvPr/>
            </p:nvSpPr>
            <p:spPr>
              <a:xfrm>
                <a:off x="4711680" y="5330880"/>
                <a:ext cx="1068480" cy="913680"/>
              </a:xfrm>
              <a:custGeom>
                <a:rect b="b" l="l" r="r" t="t"/>
                <a:pathLst>
                  <a:path extrusionOk="0" h="891322" w="891322">
                    <a:moveTo>
                      <a:pt x="0" y="148557"/>
                    </a:moveTo>
                    <a:cubicBezTo>
                      <a:pt x="0" y="66511"/>
                      <a:pt x="66511" y="0"/>
                      <a:pt x="148557" y="0"/>
                    </a:cubicBezTo>
                    <a:lnTo>
                      <a:pt x="742765" y="0"/>
                    </a:lnTo>
                    <a:cubicBezTo>
                      <a:pt x="824811" y="0"/>
                      <a:pt x="891322" y="66511"/>
                      <a:pt x="891322" y="148557"/>
                    </a:cubicBezTo>
                    <a:lnTo>
                      <a:pt x="891322" y="742765"/>
                    </a:lnTo>
                    <a:cubicBezTo>
                      <a:pt x="891322" y="824811"/>
                      <a:pt x="824811" y="891322"/>
                      <a:pt x="742765" y="891322"/>
                    </a:cubicBezTo>
                    <a:lnTo>
                      <a:pt x="148557" y="891322"/>
                    </a:lnTo>
                    <a:cubicBezTo>
                      <a:pt x="66511" y="891322"/>
                      <a:pt x="0" y="824811"/>
                      <a:pt x="0" y="742765"/>
                    </a:cubicBezTo>
                    <a:lnTo>
                      <a:pt x="0" y="148557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  <a:effectLst>
                <a:outerShdw blurRad="57150" rotWithShape="0" algn="ctr" dir="5400000" dist="19050">
                  <a:srgbClr val="000000">
                    <a:alpha val="62745"/>
                  </a:srgbClr>
                </a:outerShdw>
              </a:effectLst>
            </p:spPr>
            <p:txBody>
              <a:bodyPr anchorCtr="0" anchor="ctr" bIns="55425" lIns="55425" spcFirstLastPara="1" rIns="55425" wrap="square" tIns="55425">
                <a:noAutofit/>
              </a:bodyPr>
              <a:lstStyle/>
              <a:p>
                <a:pPr indent="0" lvl="0" marL="0" marR="0" rtl="0" algn="ctr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-US" sz="2100" strike="noStrik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Time</a:t>
                </a:r>
                <a:endParaRPr b="0" sz="2100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9" name="Google Shape;159;p21"/>
              <p:cNvSpPr/>
              <p:nvPr/>
            </p:nvSpPr>
            <p:spPr>
              <a:xfrm>
                <a:off x="6559560" y="5324040"/>
                <a:ext cx="1068480" cy="913680"/>
              </a:xfrm>
              <a:custGeom>
                <a:rect b="b" l="l" r="r" t="t"/>
                <a:pathLst>
                  <a:path extrusionOk="0" h="891322" w="891322">
                    <a:moveTo>
                      <a:pt x="0" y="148557"/>
                    </a:moveTo>
                    <a:cubicBezTo>
                      <a:pt x="0" y="66511"/>
                      <a:pt x="66511" y="0"/>
                      <a:pt x="148557" y="0"/>
                    </a:cubicBezTo>
                    <a:lnTo>
                      <a:pt x="742765" y="0"/>
                    </a:lnTo>
                    <a:cubicBezTo>
                      <a:pt x="824811" y="0"/>
                      <a:pt x="891322" y="66511"/>
                      <a:pt x="891322" y="148557"/>
                    </a:cubicBezTo>
                    <a:lnTo>
                      <a:pt x="891322" y="742765"/>
                    </a:lnTo>
                    <a:cubicBezTo>
                      <a:pt x="891322" y="824811"/>
                      <a:pt x="824811" y="891322"/>
                      <a:pt x="742765" y="891322"/>
                    </a:cubicBezTo>
                    <a:lnTo>
                      <a:pt x="148557" y="891322"/>
                    </a:lnTo>
                    <a:cubicBezTo>
                      <a:pt x="66511" y="891322"/>
                      <a:pt x="0" y="824811"/>
                      <a:pt x="0" y="742765"/>
                    </a:cubicBezTo>
                    <a:lnTo>
                      <a:pt x="0" y="148557"/>
                    </a:lnTo>
                    <a:close/>
                  </a:path>
                </a:pathLst>
              </a:custGeom>
              <a:solidFill>
                <a:srgbClr val="862F50"/>
              </a:solidFill>
              <a:ln>
                <a:noFill/>
              </a:ln>
              <a:effectLst>
                <a:outerShdw blurRad="57150" rotWithShape="0" algn="ctr" dir="5400000" dist="19050">
                  <a:srgbClr val="000000">
                    <a:alpha val="62745"/>
                  </a:srgbClr>
                </a:outerShdw>
              </a:effectLst>
            </p:spPr>
            <p:txBody>
              <a:bodyPr anchorCtr="0" anchor="ctr" bIns="55425" lIns="55425" spcFirstLastPara="1" rIns="55425" wrap="square" tIns="55425">
                <a:noAutofit/>
              </a:bodyPr>
              <a:lstStyle/>
              <a:p>
                <a:pPr indent="0" lvl="0" marL="0" marR="0" rtl="0" algn="ctr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-US" sz="2100" strike="noStrik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Space</a:t>
                </a:r>
                <a:endParaRPr b="0" sz="2100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160" name="Google Shape;160;p21"/>
            <p:cNvGrpSpPr/>
            <p:nvPr/>
          </p:nvGrpSpPr>
          <p:grpSpPr>
            <a:xfrm>
              <a:off x="5848200" y="5446440"/>
              <a:ext cx="588240" cy="510120"/>
              <a:chOff x="5848200" y="5446440"/>
              <a:chExt cx="588240" cy="510120"/>
            </a:xfrm>
          </p:grpSpPr>
          <p:sp>
            <p:nvSpPr>
              <p:cNvPr id="161" name="Google Shape;161;p21"/>
              <p:cNvSpPr/>
              <p:nvPr/>
            </p:nvSpPr>
            <p:spPr>
              <a:xfrm>
                <a:off x="5848200" y="5446440"/>
                <a:ext cx="588240" cy="510120"/>
              </a:xfrm>
              <a:prstGeom prst="mathMultiply">
                <a:avLst>
                  <a:gd fmla="val 23520" name="adj1"/>
                </a:avLst>
              </a:prstGeom>
              <a:solidFill>
                <a:schemeClr val="dk2"/>
              </a:solidFill>
              <a:ln>
                <a:noFill/>
              </a:ln>
              <a:effectLst>
                <a:outerShdw blurRad="57150" rotWithShape="0" algn="ctr" dir="5400000" dist="19050">
                  <a:srgbClr val="000000">
                    <a:alpha val="62745"/>
                  </a:srgbClr>
                </a:outerShdw>
              </a:effectLst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2" name="Google Shape;162;p21"/>
              <p:cNvSpPr/>
              <p:nvPr/>
            </p:nvSpPr>
            <p:spPr>
              <a:xfrm>
                <a:off x="5940720" y="5526720"/>
                <a:ext cx="403560" cy="34956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22"/>
          <p:cNvSpPr/>
          <p:nvPr/>
        </p:nvSpPr>
        <p:spPr>
          <a:xfrm>
            <a:off x="533520" y="-152280"/>
            <a:ext cx="11444760" cy="132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000" lIns="90000" spcFirstLastPara="1" rIns="90000" wrap="square" tIns="450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600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The G.E.M.S Team (more than 20 brains strong!)</a:t>
            </a:r>
            <a:endParaRPr b="0" sz="3600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68" name="Google Shape;168;p2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75680" y="1005840"/>
            <a:ext cx="5143680" cy="3429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9" name="Google Shape;169;p2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649120" y="1005840"/>
            <a:ext cx="2974320" cy="198252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0" name="Google Shape;170;p2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3657600" y="3708360"/>
            <a:ext cx="3775320" cy="251676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1" name="Google Shape;171;p22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8938800" y="1005840"/>
            <a:ext cx="2765160" cy="414828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2" name="Google Shape;172;p22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7613584" y="3496680"/>
            <a:ext cx="4093200" cy="2728440"/>
          </a:xfrm>
          <a:prstGeom prst="rect">
            <a:avLst/>
          </a:prstGeom>
          <a:noFill/>
          <a:ln>
            <a:noFill/>
          </a:ln>
        </p:spPr>
      </p:pic>
      <p:sp>
        <p:nvSpPr>
          <p:cNvPr id="173" name="Google Shape;173;p22"/>
          <p:cNvSpPr/>
          <p:nvPr/>
        </p:nvSpPr>
        <p:spPr>
          <a:xfrm>
            <a:off x="4287240" y="2190600"/>
            <a:ext cx="4730400" cy="280224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-342360" lvl="0" marL="34308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Char char="•"/>
            </a:pPr>
            <a:r>
              <a:rPr b="1" lang="en-US" sz="2400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Bi-Weekly build meetings </a:t>
            </a:r>
            <a:endParaRPr b="0" sz="2400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360" lvl="0" marL="343080" marR="0" rtl="0" algn="l">
              <a:lnSpc>
                <a:spcPct val="100000"/>
              </a:lnSpc>
              <a:spcBef>
                <a:spcPts val="601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Char char="•"/>
            </a:pPr>
            <a:r>
              <a:rPr b="1" lang="en-US" sz="2400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Weekly technical meetings</a:t>
            </a:r>
            <a:endParaRPr b="0" sz="2400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360" lvl="0" marL="343080" marR="0" rtl="0" algn="l">
              <a:lnSpc>
                <a:spcPct val="100000"/>
              </a:lnSpc>
              <a:spcBef>
                <a:spcPts val="601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Char char="•"/>
            </a:pPr>
            <a:r>
              <a:rPr b="1" lang="en-US" sz="2400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Numerous ad hoc consultations in the Cargill Branary &amp; MSI</a:t>
            </a:r>
            <a:endParaRPr b="0" sz="2400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74" name="Google Shape;174;p22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76816" y="3777840"/>
            <a:ext cx="3263040" cy="244728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23"/>
          <p:cNvSpPr/>
          <p:nvPr/>
        </p:nvSpPr>
        <p:spPr>
          <a:xfrm>
            <a:off x="613080" y="13320"/>
            <a:ext cx="10963800" cy="132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000" lIns="90000" spcFirstLastPara="1" rIns="90000" wrap="square" tIns="450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600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Realizing the Big Data Revolution</a:t>
            </a:r>
            <a:endParaRPr b="0" sz="3600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81" name="Google Shape;181;p23"/>
          <p:cNvGrpSpPr/>
          <p:nvPr/>
        </p:nvGrpSpPr>
        <p:grpSpPr>
          <a:xfrm>
            <a:off x="693360" y="1687320"/>
            <a:ext cx="2304360" cy="4458240"/>
            <a:chOff x="693360" y="1687320"/>
            <a:chExt cx="2304360" cy="4458240"/>
          </a:xfrm>
        </p:grpSpPr>
        <p:grpSp>
          <p:nvGrpSpPr>
            <p:cNvPr id="182" name="Google Shape;182;p23"/>
            <p:cNvGrpSpPr/>
            <p:nvPr/>
          </p:nvGrpSpPr>
          <p:grpSpPr>
            <a:xfrm>
              <a:off x="1297440" y="5049000"/>
              <a:ext cx="1096560" cy="1096560"/>
              <a:chOff x="1297440" y="5049000"/>
              <a:chExt cx="1096560" cy="1096560"/>
            </a:xfrm>
          </p:grpSpPr>
          <p:sp>
            <p:nvSpPr>
              <p:cNvPr id="183" name="Google Shape;183;p23"/>
              <p:cNvSpPr/>
              <p:nvPr/>
            </p:nvSpPr>
            <p:spPr>
              <a:xfrm>
                <a:off x="1297440" y="5049000"/>
                <a:ext cx="1096560" cy="1096560"/>
              </a:xfrm>
              <a:prstGeom prst="ellipse">
                <a:avLst/>
              </a:prstGeom>
              <a:solidFill>
                <a:schemeClr val="accent1"/>
              </a:solidFill>
              <a:ln cap="flat" cmpd="sng" w="12700">
                <a:solidFill>
                  <a:srgbClr val="004B63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pic>
            <p:nvPicPr>
              <p:cNvPr id="184" name="Google Shape;184;p23"/>
              <p:cNvPicPr preferRelativeResize="0"/>
              <p:nvPr/>
            </p:nvPicPr>
            <p:blipFill rotWithShape="1">
              <a:blip r:embed="rId3">
                <a:alphaModFix/>
              </a:blip>
              <a:srcRect b="0" l="0" r="0" t="0"/>
              <a:stretch/>
            </p:blipFill>
            <p:spPr>
              <a:xfrm>
                <a:off x="1420920" y="5172480"/>
                <a:ext cx="842040" cy="84204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sp>
          <p:nvSpPr>
            <p:cNvPr id="185" name="Google Shape;185;p23"/>
            <p:cNvSpPr/>
            <p:nvPr/>
          </p:nvSpPr>
          <p:spPr>
            <a:xfrm>
              <a:off x="693360" y="1687320"/>
              <a:ext cx="2304360" cy="224604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t" bIns="45000" lIns="90000" spcFirstLastPara="1" rIns="90000" wrap="square" tIns="450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lang="en-US" sz="2400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Get the data to the tool or get the tool to the data</a:t>
              </a:r>
              <a:endParaRPr b="0" sz="2400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6" name="Google Shape;186;p23"/>
            <p:cNvSpPr/>
            <p:nvPr/>
          </p:nvSpPr>
          <p:spPr>
            <a:xfrm>
              <a:off x="693360" y="4014360"/>
              <a:ext cx="2304360" cy="95328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t" bIns="45000" lIns="90000" spcFirstLastPara="1" rIns="90000" wrap="square" tIns="450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lang="en-US" sz="2600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Data</a:t>
              </a:r>
              <a:br>
                <a:rPr lang="en-US"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</a:br>
              <a:r>
                <a:rPr b="0" lang="en-US" sz="2600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Transfer</a:t>
              </a:r>
              <a:endParaRPr b="0" sz="2600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87" name="Google Shape;187;p23"/>
          <p:cNvGrpSpPr/>
          <p:nvPr/>
        </p:nvGrpSpPr>
        <p:grpSpPr>
          <a:xfrm>
            <a:off x="3412080" y="1687320"/>
            <a:ext cx="2304360" cy="4458240"/>
            <a:chOff x="3412080" y="1687320"/>
            <a:chExt cx="2304360" cy="4458240"/>
          </a:xfrm>
        </p:grpSpPr>
        <p:grpSp>
          <p:nvGrpSpPr>
            <p:cNvPr id="188" name="Google Shape;188;p23"/>
            <p:cNvGrpSpPr/>
            <p:nvPr/>
          </p:nvGrpSpPr>
          <p:grpSpPr>
            <a:xfrm>
              <a:off x="4015800" y="5049000"/>
              <a:ext cx="1096560" cy="1096560"/>
              <a:chOff x="4015800" y="5049000"/>
              <a:chExt cx="1096560" cy="1096560"/>
            </a:xfrm>
          </p:grpSpPr>
          <p:sp>
            <p:nvSpPr>
              <p:cNvPr id="189" name="Google Shape;189;p23"/>
              <p:cNvSpPr/>
              <p:nvPr/>
            </p:nvSpPr>
            <p:spPr>
              <a:xfrm>
                <a:off x="4015800" y="5049000"/>
                <a:ext cx="1096560" cy="1096560"/>
              </a:xfrm>
              <a:prstGeom prst="ellipse">
                <a:avLst/>
              </a:prstGeom>
              <a:solidFill>
                <a:schemeClr val="accent1"/>
              </a:solidFill>
              <a:ln cap="flat" cmpd="sng" w="12700">
                <a:solidFill>
                  <a:srgbClr val="004B63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pic>
            <p:nvPicPr>
              <p:cNvPr id="190" name="Google Shape;190;p23"/>
              <p:cNvPicPr preferRelativeResize="0"/>
              <p:nvPr/>
            </p:nvPicPr>
            <p:blipFill rotWithShape="1">
              <a:blip r:embed="rId4">
                <a:alphaModFix/>
              </a:blip>
              <a:srcRect b="0" l="0" r="0" t="0"/>
              <a:stretch/>
            </p:blipFill>
            <p:spPr>
              <a:xfrm>
                <a:off x="4147920" y="5179320"/>
                <a:ext cx="842040" cy="84204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sp>
          <p:nvSpPr>
            <p:cNvPr id="191" name="Google Shape;191;p23"/>
            <p:cNvSpPr/>
            <p:nvPr/>
          </p:nvSpPr>
          <p:spPr>
            <a:xfrm>
              <a:off x="3412080" y="1687320"/>
              <a:ext cx="2304360" cy="224604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t" bIns="45000" lIns="90000" spcFirstLastPara="1" rIns="90000" wrap="square" tIns="450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lang="en-US" sz="2400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Reconcile file formats, units, vocabularies, languages, and ontologies</a:t>
              </a:r>
              <a:endParaRPr b="0" sz="2400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2" name="Google Shape;192;p23"/>
            <p:cNvSpPr/>
            <p:nvPr/>
          </p:nvSpPr>
          <p:spPr>
            <a:xfrm>
              <a:off x="3412080" y="4014360"/>
              <a:ext cx="2304360" cy="95328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t" bIns="45000" lIns="90000" spcFirstLastPara="1" rIns="90000" wrap="square" tIns="450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lang="en-US" sz="2600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Data Interoperability</a:t>
              </a:r>
              <a:endParaRPr b="0" sz="2600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93" name="Google Shape;193;p23"/>
          <p:cNvGrpSpPr/>
          <p:nvPr/>
        </p:nvGrpSpPr>
        <p:grpSpPr>
          <a:xfrm>
            <a:off x="6130440" y="1666800"/>
            <a:ext cx="2304360" cy="4478760"/>
            <a:chOff x="6130440" y="1666800"/>
            <a:chExt cx="2304360" cy="4478760"/>
          </a:xfrm>
        </p:grpSpPr>
        <p:grpSp>
          <p:nvGrpSpPr>
            <p:cNvPr id="194" name="Google Shape;194;p23"/>
            <p:cNvGrpSpPr/>
            <p:nvPr/>
          </p:nvGrpSpPr>
          <p:grpSpPr>
            <a:xfrm>
              <a:off x="6734520" y="5049000"/>
              <a:ext cx="1096560" cy="1096560"/>
              <a:chOff x="6734520" y="5049000"/>
              <a:chExt cx="1096560" cy="1096560"/>
            </a:xfrm>
          </p:grpSpPr>
          <p:sp>
            <p:nvSpPr>
              <p:cNvPr id="195" name="Google Shape;195;p23"/>
              <p:cNvSpPr/>
              <p:nvPr/>
            </p:nvSpPr>
            <p:spPr>
              <a:xfrm>
                <a:off x="6734520" y="5049000"/>
                <a:ext cx="1096560" cy="1096560"/>
              </a:xfrm>
              <a:prstGeom prst="ellipse">
                <a:avLst/>
              </a:prstGeom>
              <a:solidFill>
                <a:schemeClr val="accent1"/>
              </a:solidFill>
              <a:ln cap="flat" cmpd="sng" w="12700">
                <a:solidFill>
                  <a:srgbClr val="004B63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pic>
            <p:nvPicPr>
              <p:cNvPr id="196" name="Google Shape;196;p23"/>
              <p:cNvPicPr preferRelativeResize="0"/>
              <p:nvPr/>
            </p:nvPicPr>
            <p:blipFill rotWithShape="1">
              <a:blip r:embed="rId5">
                <a:alphaModFix/>
              </a:blip>
              <a:srcRect b="0" l="0" r="0" t="0"/>
              <a:stretch/>
            </p:blipFill>
            <p:spPr>
              <a:xfrm>
                <a:off x="6878160" y="5191920"/>
                <a:ext cx="842040" cy="84204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sp>
          <p:nvSpPr>
            <p:cNvPr id="197" name="Google Shape;197;p23"/>
            <p:cNvSpPr/>
            <p:nvPr/>
          </p:nvSpPr>
          <p:spPr>
            <a:xfrm>
              <a:off x="6130440" y="1666800"/>
              <a:ext cx="2304360" cy="224604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t" bIns="45000" lIns="90000" spcFirstLastPara="1" rIns="90000" wrap="square" tIns="450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lang="en-US" sz="2400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Access to complex software and ability to replicate analyses</a:t>
              </a:r>
              <a:endParaRPr b="0" sz="2400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8" name="Google Shape;198;p23"/>
            <p:cNvSpPr/>
            <p:nvPr/>
          </p:nvSpPr>
          <p:spPr>
            <a:xfrm>
              <a:off x="6130440" y="4004280"/>
              <a:ext cx="2304360" cy="95328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t" bIns="45000" lIns="90000" spcFirstLastPara="1" rIns="90000" wrap="square" tIns="450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lang="en-US" sz="2600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Data</a:t>
              </a:r>
              <a:br>
                <a:rPr lang="en-US"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</a:br>
              <a:r>
                <a:rPr b="0" lang="en-US" sz="2600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Analysis</a:t>
              </a:r>
              <a:endParaRPr b="0" sz="2600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99" name="Google Shape;199;p23"/>
          <p:cNvGrpSpPr/>
          <p:nvPr/>
        </p:nvGrpSpPr>
        <p:grpSpPr>
          <a:xfrm>
            <a:off x="8849160" y="1666800"/>
            <a:ext cx="2304360" cy="4478760"/>
            <a:chOff x="8849160" y="1666800"/>
            <a:chExt cx="2304360" cy="4478760"/>
          </a:xfrm>
        </p:grpSpPr>
        <p:grpSp>
          <p:nvGrpSpPr>
            <p:cNvPr id="200" name="Google Shape;200;p23"/>
            <p:cNvGrpSpPr/>
            <p:nvPr/>
          </p:nvGrpSpPr>
          <p:grpSpPr>
            <a:xfrm>
              <a:off x="9452880" y="5049000"/>
              <a:ext cx="1096560" cy="1096560"/>
              <a:chOff x="9452880" y="5049000"/>
              <a:chExt cx="1096560" cy="1096560"/>
            </a:xfrm>
          </p:grpSpPr>
          <p:sp>
            <p:nvSpPr>
              <p:cNvPr id="201" name="Google Shape;201;p23"/>
              <p:cNvSpPr/>
              <p:nvPr/>
            </p:nvSpPr>
            <p:spPr>
              <a:xfrm>
                <a:off x="9452880" y="5049000"/>
                <a:ext cx="1096560" cy="1096560"/>
              </a:xfrm>
              <a:prstGeom prst="ellipse">
                <a:avLst/>
              </a:prstGeom>
              <a:solidFill>
                <a:schemeClr val="accent1"/>
              </a:solidFill>
              <a:ln cap="flat" cmpd="sng" w="12700">
                <a:solidFill>
                  <a:srgbClr val="004B63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pic>
            <p:nvPicPr>
              <p:cNvPr id="202" name="Google Shape;202;p23"/>
              <p:cNvPicPr preferRelativeResize="0"/>
              <p:nvPr/>
            </p:nvPicPr>
            <p:blipFill rotWithShape="1">
              <a:blip r:embed="rId6">
                <a:alphaModFix/>
              </a:blip>
              <a:srcRect b="0" l="0" r="0" t="0"/>
              <a:stretch/>
            </p:blipFill>
            <p:spPr>
              <a:xfrm>
                <a:off x="9508320" y="5209200"/>
                <a:ext cx="980280" cy="78408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sp>
          <p:nvSpPr>
            <p:cNvPr id="203" name="Google Shape;203;p23"/>
            <p:cNvSpPr/>
            <p:nvPr/>
          </p:nvSpPr>
          <p:spPr>
            <a:xfrm>
              <a:off x="8849160" y="1666800"/>
              <a:ext cx="2304360" cy="224604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t" bIns="45000" lIns="90000" spcFirstLastPara="1" rIns="90000" wrap="square" tIns="450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lang="en-US" sz="2400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Facilitate complex partnerships and respecting data ownership and privacy</a:t>
              </a:r>
              <a:endParaRPr b="0" sz="2400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4" name="Google Shape;204;p23"/>
            <p:cNvSpPr/>
            <p:nvPr/>
          </p:nvSpPr>
          <p:spPr>
            <a:xfrm>
              <a:off x="8849160" y="4004280"/>
              <a:ext cx="2304360" cy="95328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t" bIns="45000" lIns="90000" spcFirstLastPara="1" rIns="90000" wrap="square" tIns="450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lang="en-US" sz="2600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Data</a:t>
              </a:r>
              <a:br>
                <a:rPr lang="en-US"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</a:br>
              <a:r>
                <a:rPr b="0" lang="en-US" sz="2600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Sharing</a:t>
              </a:r>
              <a:endParaRPr b="0" sz="2600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08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24"/>
          <p:cNvSpPr/>
          <p:nvPr/>
        </p:nvSpPr>
        <p:spPr>
          <a:xfrm>
            <a:off x="613080" y="13320"/>
            <a:ext cx="10963800" cy="132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000" lIns="90000" spcFirstLastPara="1" rIns="90000" wrap="square" tIns="450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600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Accomplishments for 2018</a:t>
            </a:r>
            <a:endParaRPr b="0" sz="3600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0" name="Google Shape;210;p24"/>
          <p:cNvSpPr/>
          <p:nvPr/>
        </p:nvSpPr>
        <p:spPr>
          <a:xfrm>
            <a:off x="613080" y="1519200"/>
            <a:ext cx="10963800" cy="4446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-323639" lvl="0" marL="432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60"/>
              <a:buFont typeface="Noto Sans Symbols"/>
              <a:buChar char="●"/>
            </a:pPr>
            <a:r>
              <a:rPr b="0" lang="en-US" sz="2800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Field trial data cleaning</a:t>
            </a:r>
            <a:endParaRPr b="0" sz="2800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23639" lvl="0" marL="432000" marR="0" rtl="0" algn="l">
              <a:lnSpc>
                <a:spcPct val="100000"/>
              </a:lnSpc>
              <a:spcBef>
                <a:spcPts val="1417"/>
              </a:spcBef>
              <a:spcAft>
                <a:spcPts val="0"/>
              </a:spcAft>
              <a:buClr>
                <a:srgbClr val="000000"/>
              </a:buClr>
              <a:buSzPts val="1260"/>
              <a:buFont typeface="Noto Sans Symbols"/>
              <a:buChar char="●"/>
            </a:pPr>
            <a:r>
              <a:rPr b="0" lang="en-US" sz="2800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Environmental data cleaning</a:t>
            </a:r>
            <a:endParaRPr b="0" sz="2800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23639" lvl="0" marL="432000" marR="0" rtl="0" algn="l">
              <a:lnSpc>
                <a:spcPct val="100000"/>
              </a:lnSpc>
              <a:spcBef>
                <a:spcPts val="1417"/>
              </a:spcBef>
              <a:spcAft>
                <a:spcPts val="0"/>
              </a:spcAft>
              <a:buClr>
                <a:srgbClr val="000000"/>
              </a:buClr>
              <a:buSzPts val="1260"/>
              <a:buFont typeface="Noto Sans Symbols"/>
              <a:buChar char="●"/>
            </a:pPr>
            <a:r>
              <a:rPr b="0" lang="en-US" sz="2800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Import of KDSmart phenotyping data</a:t>
            </a:r>
            <a:endParaRPr b="0" sz="2800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23639" lvl="0" marL="432000" marR="0" rtl="0" algn="l">
              <a:lnSpc>
                <a:spcPct val="100000"/>
              </a:lnSpc>
              <a:spcBef>
                <a:spcPts val="1417"/>
              </a:spcBef>
              <a:spcAft>
                <a:spcPts val="0"/>
              </a:spcAft>
              <a:buClr>
                <a:srgbClr val="000000"/>
              </a:buClr>
              <a:buSzPts val="1260"/>
              <a:buFont typeface="Noto Sans Symbols"/>
              <a:buChar char="●"/>
            </a:pPr>
            <a:r>
              <a:rPr b="0" lang="en-US" sz="2800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Prototyping data collection and analysis web dashboard</a:t>
            </a:r>
            <a:endParaRPr b="0" sz="2800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25"/>
          <p:cNvSpPr/>
          <p:nvPr/>
        </p:nvSpPr>
        <p:spPr>
          <a:xfrm>
            <a:off x="896400" y="1552320"/>
            <a:ext cx="5623200" cy="2946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-342360" lvl="0" marL="34416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8BBBE"/>
              </a:buClr>
              <a:buSzPts val="2000"/>
              <a:buFont typeface="Noto Sans Symbols"/>
              <a:buChar char="✓"/>
            </a:pPr>
            <a:r>
              <a:rPr b="0" lang="en-US" sz="2000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Supported G2F in cleaning multi-state maize field trial data (2016-DOI, 2017-ARK)</a:t>
            </a:r>
            <a:endParaRPr b="0" sz="2000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2000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360" lvl="0" marL="34416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8BBBE"/>
              </a:buClr>
              <a:buSzPts val="2000"/>
              <a:buFont typeface="Noto Sans Symbols"/>
              <a:buChar char="✓"/>
            </a:pPr>
            <a:r>
              <a:rPr b="0" lang="en-US" sz="2000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Developed new python modules for cleaning field trial data</a:t>
            </a:r>
            <a:endParaRPr b="0" sz="2000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2000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360" lvl="0" marL="34416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8BBBE"/>
              </a:buClr>
              <a:buSzPts val="2000"/>
              <a:buFont typeface="Noto Sans Symbols"/>
              <a:buChar char="✓"/>
            </a:pPr>
            <a:r>
              <a:rPr b="0" lang="en-US" sz="2000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Built automated methods to detect errors, missing data and outliers in hybrid phenotypic data</a:t>
            </a:r>
            <a:endParaRPr b="0" sz="2000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2000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360" lvl="0" marL="34416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8BBBE"/>
              </a:buClr>
              <a:buSzPts val="2000"/>
              <a:buFont typeface="Noto Sans Symbols"/>
              <a:buChar char="✓"/>
            </a:pPr>
            <a:r>
              <a:rPr b="0" lang="en-US" sz="2000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Generated Error Detection report, Summary Statistics report and Pedigree Summary report to detect outliers and provide data summary</a:t>
            </a:r>
            <a:endParaRPr b="0" sz="2000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2000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16" name="Google Shape;216;p2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387560" y="1737360"/>
            <a:ext cx="4188240" cy="3267360"/>
          </a:xfrm>
          <a:prstGeom prst="rect">
            <a:avLst/>
          </a:prstGeom>
          <a:noFill/>
          <a:ln>
            <a:noFill/>
          </a:ln>
        </p:spPr>
      </p:pic>
      <p:sp>
        <p:nvSpPr>
          <p:cNvPr id="217" name="Google Shape;217;p25"/>
          <p:cNvSpPr/>
          <p:nvPr/>
        </p:nvSpPr>
        <p:spPr>
          <a:xfrm>
            <a:off x="613080" y="13680"/>
            <a:ext cx="10963800" cy="132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000" lIns="90000" spcFirstLastPara="1" rIns="90000" wrap="square" tIns="450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600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Field trial data cleaning</a:t>
            </a:r>
            <a:endParaRPr b="0" sz="3600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2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26"/>
          <p:cNvSpPr/>
          <p:nvPr/>
        </p:nvSpPr>
        <p:spPr>
          <a:xfrm>
            <a:off x="5715000" y="1675440"/>
            <a:ext cx="6328800" cy="141804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-285120" lvl="0" marL="28692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8BBBE"/>
              </a:buClr>
              <a:buSzPts val="2000"/>
              <a:buFont typeface="Noto Sans Symbols"/>
              <a:buChar char="✓"/>
            </a:pPr>
            <a:r>
              <a:rPr b="0" lang="en-US" sz="2000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Developed new python modules for cleaning environmental data</a:t>
            </a:r>
            <a:endParaRPr b="0" sz="2000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120" lvl="0" marL="28692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8BBBE"/>
              </a:buClr>
              <a:buSzPts val="2000"/>
              <a:buFont typeface="Noto Sans Symbols"/>
              <a:buChar char="✓"/>
            </a:pPr>
            <a:r>
              <a:rPr b="0" lang="en-US" sz="2000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Performed cleaning of G2F environmental data (2016,2017)</a:t>
            </a:r>
            <a:endParaRPr b="0" sz="2000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120" lvl="0" marL="28692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8BBBE"/>
              </a:buClr>
              <a:buSzPts val="2000"/>
              <a:buFont typeface="Noto Sans Symbols"/>
              <a:buChar char="✓"/>
            </a:pPr>
            <a:r>
              <a:rPr b="0" lang="en-US" sz="2000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Built Application Programming Interface (API) to automatically pull weather data from nearest weather station</a:t>
            </a:r>
            <a:endParaRPr b="0" sz="2000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120" lvl="0" marL="28692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8BBBE"/>
              </a:buClr>
              <a:buSzPts val="2000"/>
              <a:buFont typeface="Noto Sans Symbols"/>
              <a:buChar char="✓"/>
            </a:pPr>
            <a:r>
              <a:rPr b="0" lang="en-US" sz="2000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Developed tools to perform conversion of units from imperial to metric system</a:t>
            </a:r>
            <a:endParaRPr b="0" sz="2000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120" lvl="0" marL="28692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8BBBE"/>
              </a:buClr>
              <a:buSzPts val="2000"/>
              <a:buFont typeface="Noto Sans Symbols"/>
              <a:buChar char="✓"/>
            </a:pPr>
            <a:r>
              <a:rPr b="0" lang="en-US" sz="2000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Developed algorithms to flag errant observations based on guidelines from World Meteorological Organization (WMO) </a:t>
            </a:r>
            <a:endParaRPr b="0" sz="2000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120" lvl="0" marL="28692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8BBBE"/>
              </a:buClr>
              <a:buSzPts val="2000"/>
              <a:buFont typeface="Noto Sans Symbols"/>
              <a:buChar char="✓"/>
            </a:pPr>
            <a:r>
              <a:rPr b="0" lang="en-US" sz="2000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Developed tool to detect local outliers</a:t>
            </a:r>
            <a:endParaRPr b="0" sz="2000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2000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2000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2000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23" name="Google Shape;223;p2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36480" y="1337760"/>
            <a:ext cx="4789800" cy="4763160"/>
          </a:xfrm>
          <a:prstGeom prst="rect">
            <a:avLst/>
          </a:prstGeom>
          <a:noFill/>
          <a:ln>
            <a:noFill/>
          </a:ln>
        </p:spPr>
      </p:pic>
      <p:sp>
        <p:nvSpPr>
          <p:cNvPr id="224" name="Google Shape;224;p26"/>
          <p:cNvSpPr/>
          <p:nvPr/>
        </p:nvSpPr>
        <p:spPr>
          <a:xfrm>
            <a:off x="613080" y="14040"/>
            <a:ext cx="10963800" cy="132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000" lIns="90000" spcFirstLastPara="1" rIns="90000" wrap="square" tIns="450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600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Environmental data cleaning</a:t>
            </a:r>
            <a:endParaRPr b="0" sz="3600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28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27"/>
          <p:cNvSpPr/>
          <p:nvPr/>
        </p:nvSpPr>
        <p:spPr>
          <a:xfrm>
            <a:off x="5715000" y="1675440"/>
            <a:ext cx="6328800" cy="141804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-285120" lvl="0" marL="28692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8BBBE"/>
              </a:buClr>
              <a:buSzPts val="2000"/>
              <a:buFont typeface="Noto Sans Symbols"/>
              <a:buChar char="✓"/>
            </a:pPr>
            <a:r>
              <a:rPr b="0" lang="en-US" sz="2000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Developed new python modules for cleaning environmental data</a:t>
            </a:r>
            <a:endParaRPr b="0" sz="2000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120" lvl="0" marL="28692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8BBBE"/>
              </a:buClr>
              <a:buSzPts val="2000"/>
              <a:buFont typeface="Noto Sans Symbols"/>
              <a:buChar char="✓"/>
            </a:pPr>
            <a:r>
              <a:rPr b="0" lang="en-US" sz="2000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Performed cleaning of G2F environmental data (2016,2017)</a:t>
            </a:r>
            <a:endParaRPr b="0" sz="2000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120" lvl="0" marL="28692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8BBBE"/>
              </a:buClr>
              <a:buSzPts val="2000"/>
              <a:buFont typeface="Noto Sans Symbols"/>
              <a:buChar char="✓"/>
            </a:pPr>
            <a:r>
              <a:rPr b="1" lang="en-US" sz="2000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Built Application Programming Interface (API) to automatically pull weather data from nearest weather station</a:t>
            </a:r>
            <a:endParaRPr b="1" sz="2000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120" lvl="0" marL="28692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8BBBE"/>
              </a:buClr>
              <a:buSzPts val="2000"/>
              <a:buFont typeface="Noto Sans Symbols"/>
              <a:buChar char="✓"/>
            </a:pPr>
            <a:r>
              <a:rPr b="0" lang="en-US" sz="2000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Developed tools to perform conversion of units from imperial to metric system</a:t>
            </a:r>
            <a:endParaRPr b="0" sz="2000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120" lvl="0" marL="28692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8BBBE"/>
              </a:buClr>
              <a:buSzPts val="2000"/>
              <a:buFont typeface="Noto Sans Symbols"/>
              <a:buChar char="✓"/>
            </a:pPr>
            <a:r>
              <a:rPr b="0" lang="en-US" sz="2000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Developed algorithms to flag errant observations based on guidelines from World Meteorological Organization (WMO) </a:t>
            </a:r>
            <a:endParaRPr b="0" sz="2000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120" lvl="0" marL="28692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8BBBE"/>
              </a:buClr>
              <a:buSzPts val="2000"/>
              <a:buFont typeface="Noto Sans Symbols"/>
              <a:buChar char="✓"/>
            </a:pPr>
            <a:r>
              <a:rPr b="0" lang="en-US" sz="2000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Developed tool to detect local outliers</a:t>
            </a:r>
            <a:endParaRPr b="0" sz="2000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2000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2000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2000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0" name="Google Shape;230;p27"/>
          <p:cNvSpPr/>
          <p:nvPr/>
        </p:nvSpPr>
        <p:spPr>
          <a:xfrm>
            <a:off x="613080" y="14040"/>
            <a:ext cx="10963800" cy="132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000" lIns="90000" spcFirstLastPara="1" rIns="90000" wrap="square" tIns="450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600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Environmental data cleaning</a:t>
            </a:r>
            <a:endParaRPr b="0" sz="3600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31" name="Google Shape;231;p2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13080" y="1675440"/>
            <a:ext cx="4914884" cy="4054642"/>
          </a:xfrm>
          <a:prstGeom prst="rect">
            <a:avLst/>
          </a:prstGeom>
          <a:noFill/>
          <a:ln>
            <a:noFill/>
          </a:ln>
        </p:spPr>
      </p:pic>
      <p:sp>
        <p:nvSpPr>
          <p:cNvPr id="232" name="Google Shape;232;p27"/>
          <p:cNvSpPr/>
          <p:nvPr/>
        </p:nvSpPr>
        <p:spPr>
          <a:xfrm>
            <a:off x="1943100" y="3948431"/>
            <a:ext cx="45719" cy="45719"/>
          </a:xfrm>
          <a:prstGeom prst="star5">
            <a:avLst>
              <a:gd fmla="val 19098" name="adj"/>
              <a:gd fmla="val 105146" name="hf"/>
              <a:gd fmla="val 110557" name="vf"/>
            </a:avLst>
          </a:prstGeom>
          <a:solidFill>
            <a:schemeClr val="accent1"/>
          </a:solidFill>
          <a:ln cap="flat" cmpd="sng" w="12700">
            <a:solidFill>
              <a:srgbClr val="FF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33" name="Google Shape;233;p27"/>
          <p:cNvCxnSpPr/>
          <p:nvPr/>
        </p:nvCxnSpPr>
        <p:spPr>
          <a:xfrm flipH="1" rot="10800000">
            <a:off x="1955887" y="3856422"/>
            <a:ext cx="49530" cy="131764"/>
          </a:xfrm>
          <a:prstGeom prst="straightConnector1">
            <a:avLst/>
          </a:prstGeom>
          <a:noFill/>
          <a:ln cap="flat" cmpd="sng" w="12700">
            <a:solidFill>
              <a:srgbClr val="FF0000"/>
            </a:solidFill>
            <a:prstDash val="dash"/>
            <a:miter lim="800000"/>
            <a:headEnd len="sm" w="sm" type="none"/>
            <a:tailEnd len="sm" w="sm" type="none"/>
          </a:ln>
        </p:spPr>
      </p:cxnSp>
      <p:sp>
        <p:nvSpPr>
          <p:cNvPr id="234" name="Google Shape;234;p27"/>
          <p:cNvSpPr/>
          <p:nvPr/>
        </p:nvSpPr>
        <p:spPr>
          <a:xfrm>
            <a:off x="1651000" y="3549650"/>
            <a:ext cx="635000" cy="755650"/>
          </a:xfrm>
          <a:prstGeom prst="ellipse">
            <a:avLst/>
          </a:prstGeom>
          <a:noFill/>
          <a:ln cap="flat" cmpd="sng" w="12700">
            <a:solidFill>
              <a:srgbClr val="004B63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38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28"/>
          <p:cNvSpPr/>
          <p:nvPr/>
        </p:nvSpPr>
        <p:spPr>
          <a:xfrm>
            <a:off x="5715000" y="1675440"/>
            <a:ext cx="6328800" cy="141804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-285120" lvl="0" marL="28692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8BBBE"/>
              </a:buClr>
              <a:buSzPts val="2000"/>
              <a:buFont typeface="Noto Sans Symbols"/>
              <a:buChar char="✓"/>
            </a:pPr>
            <a:r>
              <a:rPr b="0" lang="en-US" sz="2000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Developed new python modules for cleaning environmental data</a:t>
            </a:r>
            <a:endParaRPr b="0" sz="2000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120" lvl="0" marL="28692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8BBBE"/>
              </a:buClr>
              <a:buSzPts val="2000"/>
              <a:buFont typeface="Noto Sans Symbols"/>
              <a:buChar char="✓"/>
            </a:pPr>
            <a:r>
              <a:rPr b="0" lang="en-US" sz="2000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Performed cleaning of G2F environmental data (2016,2017)</a:t>
            </a:r>
            <a:endParaRPr b="0" sz="2000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120" lvl="0" marL="28692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8BBBE"/>
              </a:buClr>
              <a:buSzPts val="2000"/>
              <a:buFont typeface="Noto Sans Symbols"/>
              <a:buChar char="✓"/>
            </a:pPr>
            <a:r>
              <a:rPr b="0" lang="en-US" sz="2000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Built Application Programming Interface (API) to automatically pull weather data from nearest weather station</a:t>
            </a:r>
            <a:endParaRPr b="0" sz="2000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120" lvl="0" marL="28692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8BBBE"/>
              </a:buClr>
              <a:buSzPts val="2000"/>
              <a:buFont typeface="Noto Sans Symbols"/>
              <a:buChar char="✓"/>
            </a:pPr>
            <a:r>
              <a:rPr lang="en-US" sz="2000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Developed tools to perform conversion of units from imperial to metric system</a:t>
            </a:r>
            <a:endParaRPr sz="2000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120" lvl="0" marL="28692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8BBBE"/>
              </a:buClr>
              <a:buSzPts val="2000"/>
              <a:buFont typeface="Noto Sans Symbols"/>
              <a:buChar char="✓"/>
            </a:pPr>
            <a:r>
              <a:rPr b="1" lang="en-US" sz="2000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Developed algorithms to flag errant observations based on guidelines from World Meteorological Organization (WMO) </a:t>
            </a:r>
            <a:endParaRPr b="1" sz="2000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120" lvl="0" marL="28692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8BBBE"/>
              </a:buClr>
              <a:buSzPts val="2000"/>
              <a:buFont typeface="Noto Sans Symbols"/>
              <a:buChar char="✓"/>
            </a:pPr>
            <a:r>
              <a:rPr b="0" lang="en-US" sz="2000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Developed tool to detect local outliers</a:t>
            </a:r>
            <a:endParaRPr b="0" sz="2000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2000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2000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2000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0" name="Google Shape;240;p28"/>
          <p:cNvSpPr/>
          <p:nvPr/>
        </p:nvSpPr>
        <p:spPr>
          <a:xfrm>
            <a:off x="613080" y="14040"/>
            <a:ext cx="10963800" cy="132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000" lIns="90000" spcFirstLastPara="1" rIns="90000" wrap="square" tIns="450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600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Environmental data cleaning</a:t>
            </a:r>
            <a:endParaRPr b="0" sz="3600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41" name="Google Shape;241;p2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66273" y="902368"/>
            <a:ext cx="4259193" cy="55092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45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p29"/>
          <p:cNvSpPr/>
          <p:nvPr/>
        </p:nvSpPr>
        <p:spPr>
          <a:xfrm>
            <a:off x="5715000" y="1675440"/>
            <a:ext cx="6328800" cy="141804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-285120" lvl="0" marL="28692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8BBBE"/>
              </a:buClr>
              <a:buSzPts val="2000"/>
              <a:buFont typeface="Noto Sans Symbols"/>
              <a:buChar char="✓"/>
            </a:pPr>
            <a:r>
              <a:rPr b="0" lang="en-US" sz="2000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Developed new python modules for cleaning environmental data</a:t>
            </a:r>
            <a:endParaRPr b="0" sz="2000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120" lvl="0" marL="28692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8BBBE"/>
              </a:buClr>
              <a:buSzPts val="2000"/>
              <a:buFont typeface="Noto Sans Symbols"/>
              <a:buChar char="✓"/>
            </a:pPr>
            <a:r>
              <a:rPr b="0" lang="en-US" sz="2000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Performed cleaning of G2F environmental data (2016,2017)</a:t>
            </a:r>
            <a:endParaRPr b="0" sz="2000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120" lvl="0" marL="28692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8BBBE"/>
              </a:buClr>
              <a:buSzPts val="2000"/>
              <a:buFont typeface="Noto Sans Symbols"/>
              <a:buChar char="✓"/>
            </a:pPr>
            <a:r>
              <a:rPr b="0" lang="en-US" sz="2000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Built Application Programming Interface (API) to automatically pull weather data from nearest weather station</a:t>
            </a:r>
            <a:endParaRPr b="0" sz="2000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120" lvl="0" marL="28692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8BBBE"/>
              </a:buClr>
              <a:buSzPts val="2000"/>
              <a:buFont typeface="Noto Sans Symbols"/>
              <a:buChar char="✓"/>
            </a:pPr>
            <a:r>
              <a:rPr b="0" lang="en-US" sz="2000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Developed tools to perform conversion of units from imperial to metric system</a:t>
            </a:r>
            <a:endParaRPr b="0" sz="2000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120" lvl="0" marL="28692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8BBBE"/>
              </a:buClr>
              <a:buSzPts val="2000"/>
              <a:buFont typeface="Noto Sans Symbols"/>
              <a:buChar char="✓"/>
            </a:pPr>
            <a:r>
              <a:rPr b="0" lang="en-US" sz="2000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Developed algorithms to flag errant observations based on guidelines from World Meteorological Organization (WMO) </a:t>
            </a:r>
            <a:endParaRPr b="0" sz="2000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120" lvl="0" marL="28692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8BBBE"/>
              </a:buClr>
              <a:buSzPts val="2000"/>
              <a:buFont typeface="Noto Sans Symbols"/>
              <a:buChar char="✓"/>
            </a:pPr>
            <a:r>
              <a:rPr b="1" lang="en-US" sz="2000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Developed tool to detect local outliers</a:t>
            </a:r>
            <a:endParaRPr b="1" sz="2000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2000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2000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2000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7" name="Google Shape;247;p29"/>
          <p:cNvSpPr/>
          <p:nvPr/>
        </p:nvSpPr>
        <p:spPr>
          <a:xfrm>
            <a:off x="613080" y="14040"/>
            <a:ext cx="10963800" cy="132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000" lIns="90000" spcFirstLastPara="1" rIns="90000" wrap="square" tIns="450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600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Environmental data cleaning</a:t>
            </a:r>
            <a:endParaRPr b="0" sz="3600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48" name="Google Shape;248;p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16568" y="2330147"/>
            <a:ext cx="5193672" cy="256205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52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p30"/>
          <p:cNvSpPr/>
          <p:nvPr/>
        </p:nvSpPr>
        <p:spPr>
          <a:xfrm>
            <a:off x="613080" y="14400"/>
            <a:ext cx="10963800" cy="132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000" lIns="90000" spcFirstLastPara="1" rIns="90000" wrap="square" tIns="450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600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Import of KDSmart phenotyping data</a:t>
            </a:r>
            <a:endParaRPr b="0" sz="3600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4" name="Google Shape;254;p30"/>
          <p:cNvSpPr/>
          <p:nvPr/>
        </p:nvSpPr>
        <p:spPr>
          <a:xfrm>
            <a:off x="1076040" y="4717800"/>
            <a:ext cx="10213200" cy="173664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-342360" lvl="0" marL="34416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8BBBE"/>
              </a:buClr>
              <a:buSzPts val="2000"/>
              <a:buFont typeface="Noto Sans Symbols"/>
              <a:buChar char="✓"/>
            </a:pPr>
            <a:r>
              <a:rPr b="0" lang="en-US" sz="2000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KDSmart is a software from the Canberra, Australia Company DArT</a:t>
            </a:r>
            <a:endParaRPr b="0" sz="2000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360" lvl="0" marL="34416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8BBBE"/>
              </a:buClr>
              <a:buSzPts val="2000"/>
              <a:buFont typeface="Noto Sans Symbols"/>
              <a:buChar char="✓"/>
            </a:pPr>
            <a:r>
              <a:rPr b="0" lang="en-US" sz="2000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Allows recording of phenotypic observations using handheld devices (android phones or tablets) </a:t>
            </a:r>
            <a:endParaRPr b="0" sz="2000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360" lvl="0" marL="34416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8BBBE"/>
              </a:buClr>
              <a:buSzPts val="2000"/>
              <a:buFont typeface="Noto Sans Symbols"/>
              <a:buChar char="✓"/>
            </a:pPr>
            <a:r>
              <a:rPr b="0" lang="en-US" sz="2000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Building a system to automate the import of G2F KDSmart phenotyping data into the GEMS platform (in-progress). </a:t>
            </a:r>
            <a:endParaRPr b="0" sz="2000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2000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55" name="Google Shape;255;p3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499040" y="1561320"/>
            <a:ext cx="4477680" cy="293184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6" name="Google Shape;256;p3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47120" y="2553120"/>
            <a:ext cx="2820240" cy="143856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7" name="Google Shape;257;p30"/>
          <p:cNvPicPr preferRelativeResize="0"/>
          <p:nvPr/>
        </p:nvPicPr>
        <p:blipFill rotWithShape="1">
          <a:blip r:embed="rId5">
            <a:alphaModFix/>
          </a:blip>
          <a:srcRect b="30842" l="0" r="0" t="0"/>
          <a:stretch/>
        </p:blipFill>
        <p:spPr>
          <a:xfrm>
            <a:off x="6333840" y="1561320"/>
            <a:ext cx="5119920" cy="2931840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258" name="Google Shape;258;p30"/>
          <p:cNvSpPr/>
          <p:nvPr/>
        </p:nvSpPr>
        <p:spPr>
          <a:xfrm>
            <a:off x="2479680" y="1218960"/>
            <a:ext cx="2449800" cy="36432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80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KDSmart Software</a:t>
            </a:r>
            <a:endParaRPr b="0" sz="1800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9" name="Google Shape;259;p30"/>
          <p:cNvSpPr/>
          <p:nvPr/>
        </p:nvSpPr>
        <p:spPr>
          <a:xfrm>
            <a:off x="7803720" y="1218960"/>
            <a:ext cx="2623680" cy="63864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80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 KDXplore Software</a:t>
            </a:r>
            <a:endParaRPr b="0" sz="1800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63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p31"/>
          <p:cNvSpPr/>
          <p:nvPr/>
        </p:nvSpPr>
        <p:spPr>
          <a:xfrm>
            <a:off x="469080" y="5524560"/>
            <a:ext cx="10733760" cy="33156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-342360" lvl="0" marL="34416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8BBBE"/>
              </a:buClr>
              <a:buSzPts val="1600"/>
              <a:buFont typeface="Noto Sans Symbols"/>
              <a:buChar char="✓"/>
            </a:pPr>
            <a:r>
              <a:rPr b="0" lang="en-US" sz="1600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Designing a prototype of a web Dashboard for G2F on the G.E.M.S platform </a:t>
            </a:r>
            <a:endParaRPr b="0" sz="1600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360" lvl="0" marL="34416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8BBBE"/>
              </a:buClr>
              <a:buSzPts val="1600"/>
              <a:buFont typeface="Noto Sans Symbols"/>
              <a:buChar char="✓"/>
            </a:pPr>
            <a:r>
              <a:rPr b="0" lang="en-US" sz="1600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Provide high level view of multi-state maize trial field data</a:t>
            </a:r>
            <a:endParaRPr b="0" sz="1600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360" lvl="0" marL="34416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8BBBE"/>
              </a:buClr>
              <a:buSzPts val="1600"/>
              <a:buFont typeface="Noto Sans Symbols"/>
              <a:buChar char="✓"/>
            </a:pPr>
            <a:r>
              <a:rPr b="0" lang="en-US" sz="1600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Prototype will include basic query capabilities and visualization of the data</a:t>
            </a:r>
            <a:endParaRPr b="0" sz="1600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65" name="Google Shape;265;p3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51520" y="1052640"/>
            <a:ext cx="6913080" cy="4260600"/>
          </a:xfrm>
          <a:prstGeom prst="rect">
            <a:avLst/>
          </a:prstGeom>
          <a:noFill/>
          <a:ln>
            <a:noFill/>
          </a:ln>
        </p:spPr>
      </p:pic>
      <p:sp>
        <p:nvSpPr>
          <p:cNvPr id="266" name="Google Shape;266;p31"/>
          <p:cNvSpPr/>
          <p:nvPr/>
        </p:nvSpPr>
        <p:spPr>
          <a:xfrm>
            <a:off x="4603680" y="1750320"/>
            <a:ext cx="1350720" cy="549720"/>
          </a:xfrm>
          <a:prstGeom prst="rect">
            <a:avLst/>
          </a:prstGeom>
          <a:solidFill>
            <a:srgbClr val="FFFFFF"/>
          </a:solidFill>
          <a:ln cap="flat" cmpd="sng" w="12600">
            <a:solidFill>
              <a:srgbClr val="16782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7" name="Google Shape;267;p31"/>
          <p:cNvSpPr/>
          <p:nvPr/>
        </p:nvSpPr>
        <p:spPr>
          <a:xfrm>
            <a:off x="4603680" y="1746360"/>
            <a:ext cx="1652400" cy="54684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00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State: Wisconsin</a:t>
            </a:r>
            <a:endParaRPr b="0" sz="1000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00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Field Location: WIH2</a:t>
            </a:r>
            <a:endParaRPr b="0" sz="1000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00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City: Arlington</a:t>
            </a:r>
            <a:endParaRPr b="0" sz="1000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68" name="Google Shape;268;p3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788600" y="1145160"/>
            <a:ext cx="3620520" cy="288504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9" name="Google Shape;269;p3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694280" y="4667272"/>
            <a:ext cx="1141560" cy="104328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0" name="Google Shape;270;p3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8935920" y="4377832"/>
            <a:ext cx="2937600" cy="1621800"/>
          </a:xfrm>
          <a:prstGeom prst="rect">
            <a:avLst/>
          </a:prstGeom>
          <a:noFill/>
          <a:ln>
            <a:noFill/>
          </a:ln>
        </p:spPr>
      </p:pic>
      <p:sp>
        <p:nvSpPr>
          <p:cNvPr id="271" name="Google Shape;271;p31"/>
          <p:cNvSpPr/>
          <p:nvPr/>
        </p:nvSpPr>
        <p:spPr>
          <a:xfrm>
            <a:off x="8566560" y="1022040"/>
            <a:ext cx="2876760" cy="24228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00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Grain Yield across Field Locations</a:t>
            </a:r>
            <a:endParaRPr b="0" sz="1000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2" name="Google Shape;272;p31"/>
          <p:cNvSpPr/>
          <p:nvPr/>
        </p:nvSpPr>
        <p:spPr>
          <a:xfrm>
            <a:off x="8670600" y="4162552"/>
            <a:ext cx="2486520" cy="42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10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Histogram of Grain Yield</a:t>
            </a:r>
            <a:endParaRPr b="0" sz="1100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10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Field Location: WIH2</a:t>
            </a:r>
            <a:endParaRPr b="0" sz="1100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3" name="Google Shape;273;p31"/>
          <p:cNvSpPr/>
          <p:nvPr/>
        </p:nvSpPr>
        <p:spPr>
          <a:xfrm>
            <a:off x="457200" y="14760"/>
            <a:ext cx="11612520" cy="132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000" lIns="90000" spcFirstLastPara="1" rIns="90000" wrap="square" tIns="450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600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Data collection and analysis web dashboard</a:t>
            </a:r>
            <a:endParaRPr b="0" sz="3600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77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p32"/>
          <p:cNvSpPr/>
          <p:nvPr/>
        </p:nvSpPr>
        <p:spPr>
          <a:xfrm>
            <a:off x="565200" y="15120"/>
            <a:ext cx="11612520" cy="132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000" lIns="90000" spcFirstLastPara="1" rIns="90000" wrap="square" tIns="450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600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Proposed activities (2019)</a:t>
            </a:r>
            <a:endParaRPr b="0" sz="3600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9" name="Google Shape;279;p32"/>
          <p:cNvSpPr/>
          <p:nvPr/>
        </p:nvSpPr>
        <p:spPr>
          <a:xfrm>
            <a:off x="613080" y="1289160"/>
            <a:ext cx="10962720" cy="4046928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1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2400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Data Cleaning / Systematizing</a:t>
            </a:r>
            <a:endParaRPr/>
          </a:p>
          <a:p>
            <a:pPr indent="-342360" lvl="0" marL="34416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8BBBE"/>
              </a:buClr>
              <a:buSzPts val="2000"/>
              <a:buFont typeface="Noto Sans Symbols"/>
              <a:buChar char="➢"/>
            </a:pPr>
            <a:r>
              <a:rPr b="0" lang="en-US" sz="2000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Clean 2018 G2F data plus systematize and clean 2014 &amp; 2015 data (Q1-Q2)</a:t>
            </a:r>
            <a:endParaRPr b="0" sz="2000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360" lvl="0" marL="34416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8BBBE"/>
              </a:buClr>
              <a:buSzPts val="2000"/>
              <a:buFont typeface="Noto Sans Symbols"/>
              <a:buChar char="➢"/>
            </a:pPr>
            <a:r>
              <a:rPr b="0" lang="en-US" sz="2000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Easy-access weather data API for use in R, Python (Q3-Q4)</a:t>
            </a:r>
            <a:endParaRPr/>
          </a:p>
          <a:p>
            <a:pPr indent="-342360" lvl="0" marL="34416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8BBBE"/>
              </a:buClr>
              <a:buSzPts val="2000"/>
              <a:buFont typeface="Noto Sans Symbols"/>
              <a:buChar char="➢"/>
            </a:pPr>
            <a:r>
              <a:rPr lang="en-US" sz="2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Real-time data uploads/cleaning for collaborators (Q3-Q4)</a:t>
            </a:r>
            <a:endParaRPr b="0" sz="2000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2000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APIs to external programs</a:t>
            </a:r>
            <a:endParaRPr b="0" sz="2400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360" lvl="0" marL="34416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8BBBE"/>
              </a:buClr>
              <a:buSzPts val="2000"/>
              <a:buFont typeface="Noto Sans Symbols"/>
              <a:buChar char="➢"/>
            </a:pPr>
            <a:r>
              <a:rPr b="0" lang="en-US" sz="2000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Support BrAPI and additional G.E.M.S. API components to share with MaizeGDB, CyVerse, </a:t>
            </a:r>
            <a:r>
              <a:rPr lang="en-US" sz="2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GOBii, EIB, KDSmart (Q3-Q4)</a:t>
            </a:r>
            <a:endParaRPr/>
          </a:p>
          <a:p>
            <a:pPr indent="-215360" lvl="0" marL="34416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8BBBE"/>
              </a:buClr>
              <a:buSzPts val="2000"/>
              <a:buFont typeface="Noto Sans Symbols"/>
              <a:buNone/>
            </a:pPr>
            <a:r>
              <a:t/>
            </a:r>
            <a:endParaRPr b="0" sz="2000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1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2400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Customized Web Dashboard for G2F</a:t>
            </a:r>
            <a:endParaRPr/>
          </a:p>
          <a:p>
            <a:pPr indent="-342360" lvl="0" marL="34416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8BBBE"/>
              </a:buClr>
              <a:buSzPts val="2000"/>
              <a:buFont typeface="Noto Sans Symbols"/>
              <a:buChar char="➢"/>
            </a:pPr>
            <a:r>
              <a:rPr b="0" lang="en-US" sz="2000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Prototype will include basic query capabilities and visualization of the data (Q1-Q4) </a:t>
            </a:r>
            <a:endParaRPr b="0" sz="2000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2000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83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p33"/>
          <p:cNvSpPr/>
          <p:nvPr/>
        </p:nvSpPr>
        <p:spPr>
          <a:xfrm>
            <a:off x="565200" y="15480"/>
            <a:ext cx="11612520" cy="132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000" lIns="90000" spcFirstLastPara="1" rIns="90000" wrap="square" tIns="450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600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Acknowledgments</a:t>
            </a:r>
            <a:endParaRPr b="0" sz="3600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5" name="Google Shape;285;p33"/>
          <p:cNvSpPr/>
          <p:nvPr/>
        </p:nvSpPr>
        <p:spPr>
          <a:xfrm>
            <a:off x="756720" y="1388160"/>
            <a:ext cx="3992040" cy="416808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40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G.E.M.S:</a:t>
            </a:r>
            <a:endParaRPr b="0" sz="2400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240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Christina Poudyal</a:t>
            </a:r>
            <a:endParaRPr b="0" sz="2400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240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Philip Pardey</a:t>
            </a:r>
            <a:endParaRPr b="0" sz="2400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2400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40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UW Madison: </a:t>
            </a:r>
            <a:endParaRPr b="0" sz="2400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240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Naser AlKhalifah</a:t>
            </a:r>
            <a:endParaRPr b="0" sz="2400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240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Natalia DeLeon</a:t>
            </a:r>
            <a:endParaRPr b="0" sz="2400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2400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40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Iowa Corn:</a:t>
            </a:r>
            <a:endParaRPr b="0" sz="2400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240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David Ertl</a:t>
            </a:r>
            <a:endParaRPr b="0" sz="2400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2400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40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G2F Consortium Members</a:t>
            </a:r>
            <a:endParaRPr b="0" sz="2400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86" name="Google Shape;286;p3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823360" y="1567800"/>
            <a:ext cx="4393800" cy="131616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7" name="Google Shape;287;p3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377760" y="3741480"/>
            <a:ext cx="3223080" cy="73872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9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2" name="Google Shape;292;p3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09360" y="80640"/>
            <a:ext cx="10036800" cy="6696360"/>
          </a:xfrm>
          <a:prstGeom prst="rect">
            <a:avLst/>
          </a:prstGeom>
          <a:noFill/>
          <a:ln>
            <a:noFill/>
          </a:ln>
        </p:spPr>
      </p:pic>
      <p:sp>
        <p:nvSpPr>
          <p:cNvPr id="293" name="Google Shape;293;p34"/>
          <p:cNvSpPr/>
          <p:nvPr/>
        </p:nvSpPr>
        <p:spPr>
          <a:xfrm>
            <a:off x="6862320" y="1611360"/>
            <a:ext cx="2642400" cy="95472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4400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Thanks</a:t>
            </a:r>
            <a:endParaRPr b="0" sz="4400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4" name="Google Shape;294;p34"/>
          <p:cNvSpPr/>
          <p:nvPr/>
        </p:nvSpPr>
        <p:spPr>
          <a:xfrm>
            <a:off x="6469560" y="4618080"/>
            <a:ext cx="4476600" cy="118728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G.E.M.S: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https://agroinformatics.org</a:t>
            </a:r>
            <a:endParaRPr b="0" sz="1800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G2F:</a:t>
            </a:r>
            <a:endParaRPr b="0" sz="1800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https://www.genomes2fields.org</a:t>
            </a:r>
            <a:endParaRPr b="0" sz="1800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4_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5_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1_Office Theme">
  <a:themeElements>
    <a:clrScheme name="GEMS">
      <a:dk1>
        <a:srgbClr val="000000"/>
      </a:dk1>
      <a:lt1>
        <a:srgbClr val="FFFFFF"/>
      </a:lt1>
      <a:dk2>
        <a:srgbClr val="5D5D5D"/>
      </a:dk2>
      <a:lt2>
        <a:srgbClr val="E7E6E6"/>
      </a:lt2>
      <a:accent1>
        <a:srgbClr val="006889"/>
      </a:accent1>
      <a:accent2>
        <a:srgbClr val="138F90"/>
      </a:accent2>
      <a:accent3>
        <a:srgbClr val="6AA13D"/>
      </a:accent3>
      <a:accent4>
        <a:srgbClr val="C0B93E"/>
      </a:accent4>
      <a:accent5>
        <a:srgbClr val="F7941E"/>
      </a:accent5>
      <a:accent6>
        <a:srgbClr val="F15A29"/>
      </a:accent6>
      <a:hlink>
        <a:srgbClr val="B6332E"/>
      </a:hlink>
      <a:folHlink>
        <a:srgbClr val="862F5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4.xml><?xml version="1.0" encoding="utf-8"?>
<a:theme xmlns:a="http://schemas.openxmlformats.org/drawingml/2006/main" xmlns:r="http://schemas.openxmlformats.org/officeDocument/2006/relationships" name="7_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5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