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1" r:id="rId4"/>
    <p:sldId id="272" r:id="rId5"/>
    <p:sldId id="273" r:id="rId6"/>
    <p:sldId id="267" r:id="rId7"/>
    <p:sldId id="266" r:id="rId8"/>
    <p:sldId id="265" r:id="rId9"/>
    <p:sldId id="261" r:id="rId10"/>
    <p:sldId id="262" r:id="rId11"/>
    <p:sldId id="263" r:id="rId12"/>
    <p:sldId id="264" r:id="rId13"/>
    <p:sldId id="259" r:id="rId14"/>
    <p:sldId id="258" r:id="rId15"/>
    <p:sldId id="260" r:id="rId16"/>
    <p:sldId id="268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236" autoAdjust="0"/>
    <p:restoredTop sz="94660"/>
  </p:normalViewPr>
  <p:slideViewPr>
    <p:cSldViewPr snapToGrid="0">
      <p:cViewPr varScale="1">
        <p:scale>
          <a:sx n="96" d="100"/>
          <a:sy n="96" d="100"/>
        </p:scale>
        <p:origin x="67" y="1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17F3-F3AA-432C-90F9-C712BDFDDEAB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7D61-5F27-457E-AC4E-7AF8BDCF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870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17F3-F3AA-432C-90F9-C712BDFDDEAB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7D61-5F27-457E-AC4E-7AF8BDCF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423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17F3-F3AA-432C-90F9-C712BDFDDEAB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7D61-5F27-457E-AC4E-7AF8BDCF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604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17F3-F3AA-432C-90F9-C712BDFDDEAB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7D61-5F27-457E-AC4E-7AF8BDCF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636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17F3-F3AA-432C-90F9-C712BDFDDEAB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7D61-5F27-457E-AC4E-7AF8BDCF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268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17F3-F3AA-432C-90F9-C712BDFDDEAB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7D61-5F27-457E-AC4E-7AF8BDCF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03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17F3-F3AA-432C-90F9-C712BDFDDEAB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7D61-5F27-457E-AC4E-7AF8BDCF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17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17F3-F3AA-432C-90F9-C712BDFDDEAB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7D61-5F27-457E-AC4E-7AF8BDCF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14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17F3-F3AA-432C-90F9-C712BDFDDEAB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7D61-5F27-457E-AC4E-7AF8BDCF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42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17F3-F3AA-432C-90F9-C712BDFDDEAB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7D61-5F27-457E-AC4E-7AF8BDCF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184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17F3-F3AA-432C-90F9-C712BDFDDEAB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7D61-5F27-457E-AC4E-7AF8BDCF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18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017F3-F3AA-432C-90F9-C712BDFDDEAB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47D61-5F27-457E-AC4E-7AF8BDCF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469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Genetic Variation for Maize Grain Yield in the North American Commercial Germplasm Pool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51058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Jode Edwards, USDA ARS</a:t>
            </a:r>
          </a:p>
          <a:p>
            <a:r>
              <a:rPr lang="en-US" dirty="0" smtClean="0"/>
              <a:t>Dustin Mclean, University of </a:t>
            </a:r>
            <a:r>
              <a:rPr lang="en-US" dirty="0" err="1" smtClean="0"/>
              <a:t>Guleph</a:t>
            </a:r>
            <a:endParaRPr lang="en-US" dirty="0" smtClean="0"/>
          </a:p>
          <a:p>
            <a:r>
              <a:rPr lang="en-US" dirty="0" err="1" smtClean="0"/>
              <a:t>Yunfei</a:t>
            </a:r>
            <a:r>
              <a:rPr lang="en-US" dirty="0" smtClean="0"/>
              <a:t> Jiang, University of Guelph</a:t>
            </a:r>
          </a:p>
          <a:p>
            <a:r>
              <a:rPr lang="en-US" dirty="0" smtClean="0"/>
              <a:t>Elizabeth, Lee, University of Guelph</a:t>
            </a:r>
          </a:p>
          <a:p>
            <a:r>
              <a:rPr lang="en-US" dirty="0" smtClean="0"/>
              <a:t>Mark Mikel, University of Illinois</a:t>
            </a:r>
          </a:p>
          <a:p>
            <a:r>
              <a:rPr lang="en-US" dirty="0" smtClean="0"/>
              <a:t>Martin Bohn, University of Illinois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75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Modern U.S. Maize Germplasm</a:t>
            </a:r>
            <a:r>
              <a:rPr lang="en-US" dirty="0"/>
              <a:t/>
            </a:r>
            <a:br>
              <a:rPr lang="en-US" dirty="0"/>
            </a:br>
            <a:r>
              <a:rPr lang="en-US" sz="3200" dirty="0" err="1" smtClean="0"/>
              <a:t>Romay</a:t>
            </a:r>
            <a:r>
              <a:rPr lang="en-US" sz="3200" dirty="0"/>
              <a:t> </a:t>
            </a:r>
            <a:r>
              <a:rPr lang="en-US" sz="3200" dirty="0" smtClean="0"/>
              <a:t>et al., 2013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833" y="1933703"/>
            <a:ext cx="4598094" cy="3989415"/>
          </a:xfrm>
          <a:prstGeom prst="rect">
            <a:avLst/>
          </a:prstGeom>
        </p:spPr>
      </p:pic>
      <p:sp>
        <p:nvSpPr>
          <p:cNvPr id="4" name="TextBox 2"/>
          <p:cNvSpPr txBox="1"/>
          <p:nvPr/>
        </p:nvSpPr>
        <p:spPr>
          <a:xfrm>
            <a:off x="5649986" y="6029088"/>
            <a:ext cx="1918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Romay</a:t>
            </a:r>
            <a:r>
              <a:rPr lang="en-US" dirty="0" smtClean="0"/>
              <a:t> et al.,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679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How Does Performance Relate to Genetics?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Much is known about Genetic changes in germplasm from marker data and from pedigree data (PVP pedigrees)</a:t>
            </a:r>
          </a:p>
          <a:p>
            <a:r>
              <a:rPr lang="en-US" dirty="0" smtClean="0"/>
              <a:t>However, less information is available about performance</a:t>
            </a:r>
          </a:p>
          <a:p>
            <a:r>
              <a:rPr lang="en-US" dirty="0" smtClean="0"/>
              <a:t>Specifically</a:t>
            </a:r>
          </a:p>
          <a:p>
            <a:pPr lvl="1"/>
            <a:r>
              <a:rPr lang="en-US" dirty="0" smtClean="0"/>
              <a:t>Does genetic narrowing of maize germplasm correspond directly to reduction in variation in performance?</a:t>
            </a:r>
          </a:p>
          <a:p>
            <a:pPr lvl="1"/>
            <a:r>
              <a:rPr lang="en-US" dirty="0" smtClean="0"/>
              <a:t>What are the best PVP line testers for G2F experiments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909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G2F Design II Experiment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3718560"/>
            <a:ext cx="10515600" cy="2458403"/>
          </a:xfrm>
        </p:spPr>
        <p:txBody>
          <a:bodyPr/>
          <a:lstStyle/>
          <a:p>
            <a:r>
              <a:rPr lang="en-US" dirty="0" smtClean="0"/>
              <a:t>SS = Stiff Stalk heterotic group (females), NSS = non-Stiff Stalk (males)</a:t>
            </a:r>
          </a:p>
          <a:p>
            <a:r>
              <a:rPr lang="en-US" dirty="0" smtClean="0"/>
              <a:t>Analyzed </a:t>
            </a:r>
            <a:r>
              <a:rPr lang="en-US" dirty="0" smtClean="0"/>
              <a:t>with mixed linear model</a:t>
            </a:r>
          </a:p>
          <a:p>
            <a:r>
              <a:rPr lang="en-US" dirty="0" smtClean="0"/>
              <a:t>SS, NSS, SS </a:t>
            </a:r>
            <a:r>
              <a:rPr lang="en-US" dirty="0" smtClean="0"/>
              <a:t>x </a:t>
            </a:r>
            <a:r>
              <a:rPr lang="en-US" dirty="0" smtClean="0"/>
              <a:t>NSS </a:t>
            </a:r>
            <a:r>
              <a:rPr lang="en-US" dirty="0" smtClean="0"/>
              <a:t>fit as random effects along with environmental interactions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41" y="1889460"/>
            <a:ext cx="9623590" cy="138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099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Analysis of PVP Pedigrees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Assembled pedigree database of PVP registered lines (Mark Mikel, University of Illinois)</a:t>
            </a:r>
          </a:p>
          <a:p>
            <a:r>
              <a:rPr lang="en-US" dirty="0" smtClean="0"/>
              <a:t>Lines subdivided into bins by decade</a:t>
            </a:r>
          </a:p>
          <a:p>
            <a:r>
              <a:rPr lang="en-US" dirty="0" smtClean="0"/>
              <a:t>The percent genetic contribution by heterotic group and by decade computed from pedigrees for different sets of lines</a:t>
            </a:r>
          </a:p>
          <a:p>
            <a:pPr lvl="1"/>
            <a:r>
              <a:rPr lang="en-US" dirty="0" smtClean="0"/>
              <a:t>SS Heterotic group founders</a:t>
            </a:r>
          </a:p>
          <a:p>
            <a:pPr lvl="1"/>
            <a:r>
              <a:rPr lang="en-US" dirty="0" smtClean="0"/>
              <a:t>NSS Heterotic group founders</a:t>
            </a:r>
          </a:p>
          <a:p>
            <a:pPr lvl="1"/>
            <a:r>
              <a:rPr lang="en-US" dirty="0" smtClean="0"/>
              <a:t>G2F males (NSS)</a:t>
            </a:r>
          </a:p>
          <a:p>
            <a:r>
              <a:rPr lang="en-US" dirty="0" smtClean="0"/>
              <a:t>Percent genetic contribution of a set of lines may not sum to 100 because of overlap of generations</a:t>
            </a:r>
          </a:p>
        </p:txBody>
      </p:sp>
    </p:spTree>
    <p:extLst>
      <p:ext uri="{BB962C8B-B14F-4D97-AF65-F5344CB8AC3E}">
        <p14:creationId xmlns:p14="http://schemas.microsoft.com/office/powerpoint/2010/main" val="3598969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642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Genetic Contribution of SS Lines by Decade</a:t>
            </a:r>
            <a:br>
              <a:rPr lang="en-US" dirty="0" smtClean="0"/>
            </a:br>
            <a:r>
              <a:rPr lang="en-US" sz="2200" dirty="0" smtClean="0"/>
              <a:t>Percentages do not sum to 100</a:t>
            </a:r>
            <a:endParaRPr lang="en-US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859" y="1407140"/>
            <a:ext cx="7398491" cy="48229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475971" y="2678980"/>
            <a:ext cx="54373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B73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23139" y="3481903"/>
            <a:ext cx="54373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B37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59184" y="4366280"/>
            <a:ext cx="94448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I294213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56295" y="3735005"/>
            <a:ext cx="82747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PHG39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99234" y="3478292"/>
            <a:ext cx="54373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B14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599234" y="3851235"/>
            <a:ext cx="189245" cy="38278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2951348" y="3825044"/>
            <a:ext cx="205229" cy="5040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720350" y="4727368"/>
            <a:ext cx="100931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90DJD28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9473949" y="4735612"/>
            <a:ext cx="264054" cy="17642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16200000">
            <a:off x="674201" y="3550338"/>
            <a:ext cx="2923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Percent Genetic Contribution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449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803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Genetic Contribution of NSS Lines by Decade</a:t>
            </a:r>
            <a:br>
              <a:rPr lang="en-US" dirty="0" smtClean="0"/>
            </a:br>
            <a:r>
              <a:rPr lang="en-US" sz="2400" dirty="0"/>
              <a:t>Percentages do not sum to 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94162" y="1659573"/>
            <a:ext cx="79861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PH207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86100" y="4967907"/>
            <a:ext cx="79861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PH595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2726" y="4684079"/>
            <a:ext cx="69281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Oh43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8072" y="3409697"/>
            <a:ext cx="84029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01INL1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16558" y="5337239"/>
            <a:ext cx="73770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Mo17</a:t>
            </a:r>
          </a:p>
        </p:txBody>
      </p:sp>
      <p:sp>
        <p:nvSpPr>
          <p:cNvPr id="3" name="TextBox 2"/>
          <p:cNvSpPr txBox="1"/>
          <p:nvPr/>
        </p:nvSpPr>
        <p:spPr>
          <a:xfrm rot="16200000">
            <a:off x="337527" y="3690794"/>
            <a:ext cx="2923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Percent Genetic Contribution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971" y="1496202"/>
            <a:ext cx="7608872" cy="496012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592843" y="2377991"/>
            <a:ext cx="97334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PHI3737</a:t>
            </a:r>
          </a:p>
        </p:txBody>
      </p:sp>
    </p:spTree>
    <p:extLst>
      <p:ext uri="{BB962C8B-B14F-4D97-AF65-F5344CB8AC3E}">
        <p14:creationId xmlns:p14="http://schemas.microsoft.com/office/powerpoint/2010/main" val="1651709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1973"/>
            <a:ext cx="10515600" cy="1179384"/>
          </a:xfrm>
        </p:spPr>
        <p:txBody>
          <a:bodyPr/>
          <a:lstStyle/>
          <a:p>
            <a:pPr algn="ctr"/>
            <a:r>
              <a:rPr lang="en-US" dirty="0" smtClean="0"/>
              <a:t>Genetic Contributions of NSS Lines by Decade</a:t>
            </a:r>
            <a:br>
              <a:rPr lang="en-US" dirty="0" smtClean="0"/>
            </a:br>
            <a:r>
              <a:rPr lang="en-US" sz="2800" dirty="0"/>
              <a:t>Percentages do not sum to 100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9897" y="1466163"/>
            <a:ext cx="7725458" cy="47584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93066" y="1794874"/>
            <a:ext cx="82747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PHG29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3066" y="4051713"/>
            <a:ext cx="83067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PHN82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1200" y="3590976"/>
            <a:ext cx="8066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PHR03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69936" y="2986858"/>
            <a:ext cx="82747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PHG47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93066" y="2617526"/>
            <a:ext cx="67839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3IIH6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48665" y="2617526"/>
            <a:ext cx="77777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LH123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29434" y="4723104"/>
            <a:ext cx="66075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LH82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32261" y="4398365"/>
            <a:ext cx="66075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LH38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9712246" y="4594894"/>
            <a:ext cx="415602" cy="23954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9709420" y="4874365"/>
            <a:ext cx="418428" cy="3340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2854036" y="2986858"/>
            <a:ext cx="266008" cy="141150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 rot="16200000">
            <a:off x="620458" y="3261324"/>
            <a:ext cx="2923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Percent Genetic Contribution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657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Variances for Grain Yield by Experiment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01" y="1690688"/>
            <a:ext cx="10427998" cy="418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179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1550"/>
            <a:ext cx="10515600" cy="1097713"/>
          </a:xfrm>
        </p:spPr>
        <p:txBody>
          <a:bodyPr/>
          <a:lstStyle/>
          <a:p>
            <a:pPr algn="ctr"/>
            <a:r>
              <a:rPr lang="en-US" dirty="0" smtClean="0"/>
              <a:t>Variance Ratios by Experiment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857" y="1246627"/>
            <a:ext cx="7437121" cy="504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38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Early SS GCA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011" y="1480623"/>
            <a:ext cx="8345978" cy="46940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35545" y="4180632"/>
            <a:ext cx="66396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-11.6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53811" y="5484498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9.2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7385" y="3147606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4.0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5414" y="4969725"/>
            <a:ext cx="5469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-3.3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45465" y="4133218"/>
            <a:ext cx="5934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17.7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68256" y="3147606"/>
            <a:ext cx="66396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-16.1</a:t>
            </a:r>
          </a:p>
        </p:txBody>
      </p:sp>
    </p:spTree>
    <p:extLst>
      <p:ext uri="{BB962C8B-B14F-4D97-AF65-F5344CB8AC3E}">
        <p14:creationId xmlns:p14="http://schemas.microsoft.com/office/powerpoint/2010/main" val="189845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457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NSS Genetic Contributions 2010 - Present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63" y="1378739"/>
            <a:ext cx="4994726" cy="48698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12304" y="4951696"/>
            <a:ext cx="5934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11.8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94777" y="4979854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1.2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22435" y="1019696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00442" y="6201960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0.0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67772" y="1551708"/>
            <a:ext cx="5934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18.2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32154" y="1115221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6.2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05436" y="1056044"/>
            <a:ext cx="5934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13.9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98767" y="5382438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0.0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2983" y="4138478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2.9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0868" y="5816907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8.8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00459" y="6017294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3.1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76881" y="5840657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1.7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40379" y="6154469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2.0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02225" y="6221199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0.0</a:t>
            </a:r>
          </a:p>
        </p:txBody>
      </p:sp>
    </p:spTree>
    <p:extLst>
      <p:ext uri="{BB962C8B-B14F-4D97-AF65-F5344CB8AC3E}">
        <p14:creationId xmlns:p14="http://schemas.microsoft.com/office/powerpoint/2010/main" val="264008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505" y="240997"/>
            <a:ext cx="10852150" cy="61742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NSS Early GCA Effects (</a:t>
            </a:r>
            <a:r>
              <a:rPr lang="en-US" dirty="0" err="1" smtClean="0"/>
              <a:t>bu</a:t>
            </a:r>
            <a:r>
              <a:rPr lang="en-US" dirty="0" smtClean="0"/>
              <a:t>/A)</a:t>
            </a:r>
            <a:r>
              <a:rPr lang="en-US" dirty="0"/>
              <a:t/>
            </a:r>
            <a:br>
              <a:rPr lang="en-US" dirty="0"/>
            </a:br>
            <a:r>
              <a:rPr lang="en-US" sz="2200" dirty="0" smtClean="0"/>
              <a:t>LSD (&lt;0 or &gt;0) = 10</a:t>
            </a:r>
            <a:endParaRPr lang="en-US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089" y="1321576"/>
            <a:ext cx="5148105" cy="50194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03168" y="975644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9.9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7297" y="1037148"/>
            <a:ext cx="5469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-0.6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64405" y="5084928"/>
            <a:ext cx="5469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-3.2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74197" y="4196425"/>
            <a:ext cx="5469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-3.0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7861" y="971210"/>
            <a:ext cx="66396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-35.3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98625" y="1487793"/>
            <a:ext cx="5934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10.1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80775" y="1038798"/>
            <a:ext cx="5934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21.5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54939" y="964125"/>
            <a:ext cx="66396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-11.9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7419" y="1508107"/>
            <a:ext cx="66396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-11.7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17870" y="2005865"/>
            <a:ext cx="66396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-19.5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58847" y="6293046"/>
            <a:ext cx="5469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-7.4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83549" y="5047447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5.9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43865" y="5923714"/>
            <a:ext cx="5934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14.1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63245" y="5454260"/>
            <a:ext cx="5934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10.7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09883" y="2412678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3.8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80775" y="6104719"/>
            <a:ext cx="5934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16.7</a:t>
            </a:r>
          </a:p>
        </p:txBody>
      </p:sp>
    </p:spTree>
    <p:extLst>
      <p:ext uri="{BB962C8B-B14F-4D97-AF65-F5344CB8AC3E}">
        <p14:creationId xmlns:p14="http://schemas.microsoft.com/office/powerpoint/2010/main" val="351322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071" y="318607"/>
            <a:ext cx="10852150" cy="61742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NSS Intermediate GCA Effects (</a:t>
            </a:r>
            <a:r>
              <a:rPr lang="en-US" dirty="0" err="1" smtClean="0"/>
              <a:t>bu</a:t>
            </a:r>
            <a:r>
              <a:rPr lang="en-US" dirty="0" smtClean="0"/>
              <a:t>/A)</a:t>
            </a:r>
            <a:br>
              <a:rPr lang="en-US" dirty="0" smtClean="0"/>
            </a:br>
            <a:r>
              <a:rPr lang="en-US" sz="2700" dirty="0" smtClean="0"/>
              <a:t>LSD (&lt;0 or &gt;0) = 10</a:t>
            </a:r>
            <a:endParaRPr lang="en-US" sz="27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094" y="1280026"/>
            <a:ext cx="5148105" cy="50194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15988" y="1017998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9.0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19827" y="5562549"/>
            <a:ext cx="5934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12.0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39787" y="5043378"/>
            <a:ext cx="5469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-2.1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94202" y="4154875"/>
            <a:ext cx="5469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-3.1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4202" y="2747201"/>
            <a:ext cx="5934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12.6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68444" y="1817213"/>
            <a:ext cx="66396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-28.2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11515" y="1447881"/>
            <a:ext cx="5469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-1.6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71292" y="1276308"/>
            <a:ext cx="66396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-10.5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18083" y="6076128"/>
            <a:ext cx="5934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13.7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76858" y="6227570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6.2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49533" y="6301214"/>
            <a:ext cx="66396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-10.9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34137" y="6231141"/>
            <a:ext cx="5469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-0.8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75818" y="6015968"/>
            <a:ext cx="5469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-0.9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99406" y="5813691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7.6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22768" y="4963928"/>
            <a:ext cx="5469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-4.2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57681" y="2833100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1.2</a:t>
            </a:r>
          </a:p>
        </p:txBody>
      </p:sp>
    </p:spTree>
    <p:extLst>
      <p:ext uri="{BB962C8B-B14F-4D97-AF65-F5344CB8AC3E}">
        <p14:creationId xmlns:p14="http://schemas.microsoft.com/office/powerpoint/2010/main" val="407495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156" y="380521"/>
            <a:ext cx="10852150" cy="61742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NSS Late GCA Effects (</a:t>
            </a:r>
            <a:r>
              <a:rPr lang="en-US" dirty="0" err="1" smtClean="0"/>
              <a:t>bu</a:t>
            </a:r>
            <a:r>
              <a:rPr lang="en-US" dirty="0" smtClean="0"/>
              <a:t>/A)</a:t>
            </a:r>
            <a:br>
              <a:rPr lang="en-US" dirty="0" smtClean="0"/>
            </a:br>
            <a:r>
              <a:rPr lang="en-US" sz="2700" dirty="0" smtClean="0"/>
              <a:t>LSD (&lt;0 or &gt;0) = 8</a:t>
            </a:r>
            <a:endParaRPr lang="en-US" sz="27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964" y="1395872"/>
            <a:ext cx="5148105" cy="50194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65878" y="3800297"/>
            <a:ext cx="5934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13.6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30185" y="4685917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1.9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49136" y="3402467"/>
            <a:ext cx="5469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-8.9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70517" y="2876858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5.9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46000" y="4226176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1.8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79962" y="1398993"/>
            <a:ext cx="66396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-23.1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47980" y="1121994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5.8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32311" y="2474752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2.4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4020" y="6339768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0.3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72032" y="6155102"/>
            <a:ext cx="5469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-4.7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79715" y="3804573"/>
            <a:ext cx="5469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-4.6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94461" y="5534539"/>
            <a:ext cx="5934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14.5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1353" y="4763101"/>
            <a:ext cx="66396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-14.1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73801" y="5132433"/>
            <a:ext cx="5469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-7.7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18977" y="5953687"/>
            <a:ext cx="5934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11.4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53383" y="3338605"/>
            <a:ext cx="476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8.4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79338" y="1392455"/>
            <a:ext cx="5469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-3.0</a:t>
            </a:r>
          </a:p>
        </p:txBody>
      </p:sp>
    </p:spTree>
    <p:extLst>
      <p:ext uri="{BB962C8B-B14F-4D97-AF65-F5344CB8AC3E}">
        <p14:creationId xmlns:p14="http://schemas.microsoft.com/office/powerpoint/2010/main" val="126206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Best NSS testers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392" y="1421169"/>
            <a:ext cx="7980219" cy="477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427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PVP Pedigrees support rapid narrowing of germplasm base in both SS and NSS germplasm</a:t>
            </a:r>
          </a:p>
          <a:p>
            <a:r>
              <a:rPr lang="en-US" dirty="0" smtClean="0"/>
              <a:t>Phenotypic data suggested almost no variation in GCA in SS germplasm</a:t>
            </a:r>
          </a:p>
          <a:p>
            <a:pPr lvl="1"/>
            <a:r>
              <a:rPr lang="en-US" dirty="0" smtClean="0"/>
              <a:t>There is environmentally dependent variation in GCA</a:t>
            </a:r>
          </a:p>
          <a:p>
            <a:pPr lvl="1"/>
            <a:r>
              <a:rPr lang="en-US" dirty="0" smtClean="0"/>
              <a:t>More SCA in intermediate maturity than early and late</a:t>
            </a:r>
          </a:p>
          <a:p>
            <a:r>
              <a:rPr lang="en-US" dirty="0" smtClean="0"/>
              <a:t>Subset of very closely related NSS materials still has high variation in GCA</a:t>
            </a:r>
          </a:p>
        </p:txBody>
      </p:sp>
    </p:spTree>
    <p:extLst>
      <p:ext uri="{BB962C8B-B14F-4D97-AF65-F5344CB8AC3E}">
        <p14:creationId xmlns:p14="http://schemas.microsoft.com/office/powerpoint/2010/main" val="822280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997</TotalTime>
  <Words>477</Words>
  <Application>Microsoft Office PowerPoint</Application>
  <PresentationFormat>Widescreen</PresentationFormat>
  <Paragraphs>136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Genetic Variation for Maize Grain Yield in the North American Commercial Germplasm Pool</vt:lpstr>
      <vt:lpstr>Modern U.S. Maize Germplasm Romay et al., 2013</vt:lpstr>
      <vt:lpstr>How Does Performance Relate to Genetics?</vt:lpstr>
      <vt:lpstr>G2F Design II Experiment</vt:lpstr>
      <vt:lpstr>Analysis of PVP Pedigrees</vt:lpstr>
      <vt:lpstr>Genetic Contribution of SS Lines by Decade Percentages do not sum to 100</vt:lpstr>
      <vt:lpstr>Genetic Contribution of NSS Lines by Decade Percentages do not sum to 100</vt:lpstr>
      <vt:lpstr>Genetic Contributions of NSS Lines by Decade Percentages do not sum to 100</vt:lpstr>
      <vt:lpstr>Variances for Grain Yield by Experiment</vt:lpstr>
      <vt:lpstr>Variance Ratios by Experiment</vt:lpstr>
      <vt:lpstr>Early SS GCA</vt:lpstr>
      <vt:lpstr>NSS Genetic Contributions 2010 - Present</vt:lpstr>
      <vt:lpstr>NSS Early GCA Effects (bu/A) LSD (&lt;0 or &gt;0) = 10</vt:lpstr>
      <vt:lpstr>NSS Intermediate GCA Effects (bu/A) LSD (&lt;0 or &gt;0) = 10</vt:lpstr>
      <vt:lpstr>NSS Late GCA Effects (bu/A) LSD (&lt;0 or &gt;0) = 8</vt:lpstr>
      <vt:lpstr>Best NSS testers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Edwards, Jode</dc:creator>
  <cp:lastModifiedBy>Edwards, Jode [AGRON]</cp:lastModifiedBy>
  <cp:revision>55</cp:revision>
  <dcterms:created xsi:type="dcterms:W3CDTF">2019-01-30T20:02:20Z</dcterms:created>
  <dcterms:modified xsi:type="dcterms:W3CDTF">2019-02-06T15:31:51Z</dcterms:modified>
</cp:coreProperties>
</file>