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6858000" cx="12192000"/>
  <p:notesSz cx="6858000" cy="9144000"/>
  <p:embeddedFontLst>
    <p:embeddedFont>
      <p:font typeface="Roboto Light"/>
      <p:regular r:id="rId27"/>
      <p:bold r:id="rId28"/>
      <p:italic r:id="rId29"/>
      <p:boldItalic r:id="rId30"/>
    </p:embeddedFont>
    <p:embeddedFont>
      <p:font typeface="Gill Sans"/>
      <p:regular r:id="rId31"/>
      <p:bold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C058BB54-18D4-4B76-8E83-467020AF37EB}">
  <a:tblStyle styleId="{C058BB54-18D4-4B76-8E83-467020AF37EB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RobotoLight-bold.fntdata"/><Relationship Id="rId27" Type="http://schemas.openxmlformats.org/officeDocument/2006/relationships/font" Target="fonts/RobotoLight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RobotoLight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GillSans-regular.fntdata"/><Relationship Id="rId30" Type="http://schemas.openxmlformats.org/officeDocument/2006/relationships/font" Target="fonts/RobotoLight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32" Type="http://schemas.openxmlformats.org/officeDocument/2006/relationships/font" Target="fonts/GillSans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9" name="Google Shape;469;p17:notes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5" name="Google Shape;475;p18:notes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1" name="Google Shape;481;p19:notes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8" name="Google Shape;498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/>
          <p:nvPr>
            <p:ph type="title"/>
          </p:nvPr>
        </p:nvSpPr>
        <p:spPr>
          <a:xfrm>
            <a:off x="1125900" y="563333"/>
            <a:ext cx="4302400" cy="11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" type="body"/>
          </p:nvPr>
        </p:nvSpPr>
        <p:spPr>
          <a:xfrm>
            <a:off x="1125901" y="2115101"/>
            <a:ext cx="7961999" cy="41979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064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indent="-3810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indent="-3556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4"/>
          <p:cNvSpPr/>
          <p:nvPr/>
        </p:nvSpPr>
        <p:spPr>
          <a:xfrm>
            <a:off x="772000" y="772001"/>
            <a:ext cx="72400" cy="900799"/>
          </a:xfrm>
          <a:prstGeom prst="rect">
            <a:avLst/>
          </a:prstGeom>
          <a:solidFill>
            <a:srgbClr val="FF004E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4"/>
          <p:cNvSpPr/>
          <p:nvPr/>
        </p:nvSpPr>
        <p:spPr>
          <a:xfrm>
            <a:off x="12119600" y="1"/>
            <a:ext cx="72400" cy="6857999"/>
          </a:xfrm>
          <a:prstGeom prst="rect">
            <a:avLst/>
          </a:prstGeom>
          <a:solidFill>
            <a:srgbClr val="FF004E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color">
  <p:cSld name="Blank color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/>
          <p:nvPr/>
        </p:nvSpPr>
        <p:spPr>
          <a:xfrm>
            <a:off x="0" y="0"/>
            <a:ext cx="12192000" cy="3457999"/>
          </a:xfrm>
          <a:prstGeom prst="rect">
            <a:avLst/>
          </a:prstGeom>
          <a:solidFill>
            <a:srgbClr val="FF004E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5" name="Google Shape;35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1" name="Google Shape;41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4" name="Google Shape;54;p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6" name="Google Shape;56;p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" name="Google Shape;57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8" name="Google Shape;68;p1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5" name="Google Shape;75;p1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6" name="Google Shape;76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8" name="Google Shape;8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6.png"/><Relationship Id="rId6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26.png"/><Relationship Id="rId5" Type="http://schemas.openxmlformats.org/officeDocument/2006/relationships/image" Target="../media/image2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7.jpg"/><Relationship Id="rId4" Type="http://schemas.openxmlformats.org/officeDocument/2006/relationships/image" Target="../media/image23.jpg"/><Relationship Id="rId5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1" Type="http://schemas.openxmlformats.org/officeDocument/2006/relationships/image" Target="../media/image13.png"/><Relationship Id="rId1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Relationship Id="rId4" Type="http://schemas.openxmlformats.org/officeDocument/2006/relationships/image" Target="../media/image9.png"/><Relationship Id="rId9" Type="http://schemas.openxmlformats.org/officeDocument/2006/relationships/image" Target="../media/image12.png"/><Relationship Id="rId5" Type="http://schemas.openxmlformats.org/officeDocument/2006/relationships/image" Target="../media/image11.png"/><Relationship Id="rId6" Type="http://schemas.openxmlformats.org/officeDocument/2006/relationships/image" Target="../media/image18.png"/><Relationship Id="rId7" Type="http://schemas.openxmlformats.org/officeDocument/2006/relationships/image" Target="../media/image16.png"/><Relationship Id="rId8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29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Relationship Id="rId4" Type="http://schemas.openxmlformats.org/officeDocument/2006/relationships/image" Target="../media/image22.png"/><Relationship Id="rId5" Type="http://schemas.openxmlformats.org/officeDocument/2006/relationships/image" Target="../media/image3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jpg"/><Relationship Id="rId4" Type="http://schemas.openxmlformats.org/officeDocument/2006/relationships/image" Target="../media/image7.png"/><Relationship Id="rId9" Type="http://schemas.openxmlformats.org/officeDocument/2006/relationships/image" Target="../media/image28.jpg"/><Relationship Id="rId5" Type="http://schemas.openxmlformats.org/officeDocument/2006/relationships/image" Target="../media/image21.png"/><Relationship Id="rId6" Type="http://schemas.openxmlformats.org/officeDocument/2006/relationships/image" Target="../media/image25.png"/><Relationship Id="rId7" Type="http://schemas.openxmlformats.org/officeDocument/2006/relationships/image" Target="../media/image14.png"/><Relationship Id="rId8" Type="http://schemas.openxmlformats.org/officeDocument/2006/relationships/image" Target="../media/image20.png"/></Relationships>
</file>

<file path=ppt/slides/_rels/slide13.xml.rels><?xml version="1.0" encoding="UTF-8" standalone="yes"?><Relationships xmlns="http://schemas.openxmlformats.org/package/2006/relationships"><Relationship Id="rId10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1.jpg"/><Relationship Id="rId4" Type="http://schemas.openxmlformats.org/officeDocument/2006/relationships/image" Target="../media/image38.jpg"/><Relationship Id="rId9" Type="http://schemas.openxmlformats.org/officeDocument/2006/relationships/image" Target="../media/image20.png"/><Relationship Id="rId5" Type="http://schemas.openxmlformats.org/officeDocument/2006/relationships/image" Target="../media/image7.png"/><Relationship Id="rId6" Type="http://schemas.openxmlformats.org/officeDocument/2006/relationships/image" Target="../media/image21.png"/><Relationship Id="rId7" Type="http://schemas.openxmlformats.org/officeDocument/2006/relationships/image" Target="../media/image25.png"/><Relationship Id="rId8" Type="http://schemas.openxmlformats.org/officeDocument/2006/relationships/image" Target="../media/image1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7.png"/><Relationship Id="rId4" Type="http://schemas.openxmlformats.org/officeDocument/2006/relationships/image" Target="../media/image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5.jpg"/><Relationship Id="rId4" Type="http://schemas.openxmlformats.org/officeDocument/2006/relationships/image" Target="../media/image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4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5276346" cy="6858000"/>
          </a:xfrm>
          <a:prstGeom prst="rect">
            <a:avLst/>
          </a:prstGeom>
          <a:solidFill>
            <a:srgbClr val="F2F2F2">
              <a:alpha val="0"/>
            </a:srgbClr>
          </a:solidFill>
          <a:ln>
            <a:noFill/>
          </a:ln>
          <a:effectLst>
            <a:outerShdw rotWithShape="0" algn="ctr">
              <a:srgbClr val="000000"/>
            </a:outerShdw>
            <a:reflection blurRad="0" dir="5400000" dist="50800" endA="0" endPos="0" fadeDir="5400000" kx="0" rotWithShape="0" algn="bl" stPos="0" sy="-100000" ky="0"/>
          </a:effectLst>
        </p:spPr>
      </p:pic>
      <p:pic>
        <p:nvPicPr>
          <p:cNvPr id="96" name="Google Shape;96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7515" y="268405"/>
            <a:ext cx="1861228" cy="979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291074" y="6027577"/>
            <a:ext cx="2821006" cy="733462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5"/>
          <p:cNvSpPr txBox="1"/>
          <p:nvPr/>
        </p:nvSpPr>
        <p:spPr>
          <a:xfrm>
            <a:off x="127515" y="1248000"/>
            <a:ext cx="11274493" cy="240255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Titillium Web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Environmental Data Generation, Collection, and Storage for Cross-Scale Phenotype Predictability in the G2F Initiative</a:t>
            </a:r>
            <a:endParaRPr/>
          </a:p>
        </p:txBody>
      </p:sp>
      <p:sp>
        <p:nvSpPr>
          <p:cNvPr id="99" name="Google Shape;99;p15"/>
          <p:cNvSpPr txBox="1"/>
          <p:nvPr/>
        </p:nvSpPr>
        <p:spPr>
          <a:xfrm>
            <a:off x="5764761" y="3246680"/>
            <a:ext cx="4595155" cy="1651872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Parisa Sarzaeim</a:t>
            </a:r>
            <a:r>
              <a:rPr b="0" baseline="30000" i="0" lang="en-US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Alessandro Amaranto</a:t>
            </a:r>
            <a:r>
              <a:rPr b="0" baseline="30000" i="0" lang="en-US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Gabriel Lopez-Morteo</a:t>
            </a:r>
            <a:r>
              <a:rPr b="0" baseline="30000" i="0" lang="en-US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b="0" i="0" lang="en-US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Diego Jarquin</a:t>
            </a:r>
            <a:r>
              <a:rPr b="0" baseline="30000" i="0" lang="en-US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Francisco Munoz-Arriola,</a:t>
            </a:r>
            <a:r>
              <a:rPr b="0" baseline="30000" i="0" lang="en-US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1,4 </a:t>
            </a:r>
            <a:endParaRPr/>
          </a:p>
        </p:txBody>
      </p:sp>
      <p:sp>
        <p:nvSpPr>
          <p:cNvPr id="100" name="Google Shape;100;p15"/>
          <p:cNvSpPr txBox="1"/>
          <p:nvPr/>
        </p:nvSpPr>
        <p:spPr>
          <a:xfrm>
            <a:off x="5764761" y="5495541"/>
            <a:ext cx="3597068" cy="8005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r>
              <a:rPr b="0" baseline="30000" i="0" lang="en-US" sz="1200" u="none" cap="none" strike="noStrik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 </a:t>
            </a:r>
            <a:r>
              <a:rPr b="0" i="0" lang="en-US" sz="1200" u="none" cap="none" strike="noStrik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Department of Biological Systems Engineering, UNL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r>
              <a:rPr b="0" baseline="30000" i="0" lang="en-US" sz="1200" u="none" cap="none" strike="noStrik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 </a:t>
            </a:r>
            <a:r>
              <a:rPr b="0" i="0" lang="en-US" sz="1200" u="none" cap="none" strike="noStrik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Universidad Autonoma de Baja California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r>
              <a:rPr b="0" baseline="30000" i="0" lang="en-US" sz="1200" u="none" cap="none" strike="noStrik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 </a:t>
            </a:r>
            <a:r>
              <a:rPr b="0" i="0" lang="en-US" sz="1200" u="none" cap="none" strike="noStrik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Department of Agronomy and Horticulture, UN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r>
              <a:rPr b="0" baseline="30000" i="0" lang="en-US" sz="1200" u="none" cap="none" strike="noStrik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 </a:t>
            </a:r>
            <a:r>
              <a:rPr b="0" i="0" lang="en-US" sz="1200" u="none" cap="none" strike="noStrik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School of Natural Resources, UNL</a:t>
            </a:r>
            <a:endParaRPr b="0" i="0" sz="1200" u="none" cap="none" strike="noStrike">
              <a:solidFill>
                <a:srgbClr val="7F7F7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1" name="Google Shape;101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133067" y="342077"/>
            <a:ext cx="1829900" cy="132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5"/>
          <p:cNvSpPr txBox="1"/>
          <p:nvPr/>
        </p:nvSpPr>
        <p:spPr>
          <a:xfrm>
            <a:off x="0" y="6394308"/>
            <a:ext cx="6064901" cy="6502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tillium Web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2019 G2F Collaborator’s Meeting, Phenome 2019 Meeting</a:t>
            </a:r>
            <a:endParaRPr/>
          </a:p>
        </p:txBody>
      </p:sp>
      <p:cxnSp>
        <p:nvCxnSpPr>
          <p:cNvPr id="103" name="Google Shape;103;p15"/>
          <p:cNvCxnSpPr/>
          <p:nvPr/>
        </p:nvCxnSpPr>
        <p:spPr>
          <a:xfrm>
            <a:off x="205274" y="3538586"/>
            <a:ext cx="3153747" cy="0"/>
          </a:xfrm>
          <a:prstGeom prst="straightConnector1">
            <a:avLst/>
          </a:prstGeom>
          <a:noFill/>
          <a:ln cap="flat" cmpd="sng" w="57150">
            <a:solidFill>
              <a:srgbClr val="C55A1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104" name="Google Shape;104;p15"/>
          <p:cNvPicPr preferRelativeResize="0"/>
          <p:nvPr/>
        </p:nvPicPr>
        <p:blipFill/>
        <p:spPr>
          <a:xfrm>
            <a:off x="205274" y="5677923"/>
            <a:ext cx="3153747" cy="728403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16"/>
          <p:cNvPicPr preferRelativeResize="0"/>
          <p:nvPr/>
        </p:nvPicPr>
        <p:blipFill rotWithShape="1">
          <a:blip r:embed="rId3">
            <a:alphaModFix/>
          </a:blip>
          <a:srcRect b="0" l="23802" r="24273" t="0"/>
          <a:stretch/>
        </p:blipFill>
        <p:spPr>
          <a:xfrm>
            <a:off x="-18392" y="0"/>
            <a:ext cx="3860800" cy="6858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ctr" dir="5400000" dist="50800">
              <a:srgbClr val="000000">
                <a:alpha val="0"/>
              </a:srgbClr>
            </a:outerShdw>
          </a:effectLst>
        </p:spPr>
      </p:pic>
      <p:sp>
        <p:nvSpPr>
          <p:cNvPr id="110" name="Google Shape;110;p16"/>
          <p:cNvSpPr/>
          <p:nvPr/>
        </p:nvSpPr>
        <p:spPr>
          <a:xfrm>
            <a:off x="387655" y="147728"/>
            <a:ext cx="2327674" cy="605936"/>
          </a:xfrm>
          <a:prstGeom prst="rect">
            <a:avLst/>
          </a:prstGeom>
          <a:noFill/>
          <a:ln>
            <a:noFill/>
          </a:ln>
        </p:spPr>
        <p:txBody>
          <a:bodyPr anchorCtr="0" anchor="t" bIns="25700" lIns="51425" spcFirstLastPara="1" rIns="51425" wrap="square" tIns="2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Introduction</a:t>
            </a:r>
            <a:endParaRPr/>
          </a:p>
        </p:txBody>
      </p:sp>
      <p:sp>
        <p:nvSpPr>
          <p:cNvPr id="111" name="Google Shape;111;p16"/>
          <p:cNvSpPr/>
          <p:nvPr/>
        </p:nvSpPr>
        <p:spPr>
          <a:xfrm>
            <a:off x="1684244" y="529201"/>
            <a:ext cx="1541038" cy="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599" y="0"/>
                </a:lnTo>
                <a:lnTo>
                  <a:pt x="21599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4275" lIns="14275" spcFirstLastPara="1" rIns="14275" wrap="square" tIns="14275">
            <a:no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112" name="Google Shape;112;p16"/>
          <p:cNvGrpSpPr/>
          <p:nvPr/>
        </p:nvGrpSpPr>
        <p:grpSpPr>
          <a:xfrm>
            <a:off x="4124007" y="802965"/>
            <a:ext cx="7944504" cy="5011755"/>
            <a:chOff x="3457573" y="1188245"/>
            <a:chExt cx="6128088" cy="3464777"/>
          </a:xfrm>
        </p:grpSpPr>
        <p:pic>
          <p:nvPicPr>
            <p:cNvPr id="113" name="Google Shape;113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457573" y="1188245"/>
              <a:ext cx="5593829" cy="346477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" name="Google Shape;114;p16"/>
            <p:cNvSpPr txBox="1"/>
            <p:nvPr/>
          </p:nvSpPr>
          <p:spPr>
            <a:xfrm>
              <a:off x="5284018" y="1626615"/>
              <a:ext cx="2249433" cy="3617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$13 Billion in losses</a:t>
              </a:r>
              <a:endParaRPr/>
            </a:p>
          </p:txBody>
        </p:sp>
        <p:sp>
          <p:nvSpPr>
            <p:cNvPr id="115" name="Google Shape;115;p16"/>
            <p:cNvSpPr/>
            <p:nvPr/>
          </p:nvSpPr>
          <p:spPr>
            <a:xfrm>
              <a:off x="7311435" y="1968506"/>
              <a:ext cx="444032" cy="1714495"/>
            </a:xfrm>
            <a:prstGeom prst="ellipse">
              <a:avLst/>
            </a:prstGeom>
            <a:noFill/>
            <a:ln cap="flat" cmpd="sng" w="12700">
              <a:solidFill>
                <a:srgbClr val="00B05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16" name="Google Shape;116;p16"/>
            <p:cNvSpPr/>
            <p:nvPr/>
          </p:nvSpPr>
          <p:spPr>
            <a:xfrm>
              <a:off x="8682297" y="1636172"/>
              <a:ext cx="338668" cy="1871156"/>
            </a:xfrm>
            <a:prstGeom prst="ellipse">
              <a:avLst/>
            </a:prstGeom>
            <a:noFill/>
            <a:ln cap="flat" cmpd="sng" w="12700">
              <a:solidFill>
                <a:srgbClr val="FF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17" name="Google Shape;117;p16"/>
            <p:cNvSpPr txBox="1"/>
            <p:nvPr/>
          </p:nvSpPr>
          <p:spPr>
            <a:xfrm>
              <a:off x="7336228" y="3684827"/>
              <a:ext cx="2249433" cy="3617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$20 Billion in losses</a:t>
              </a:r>
              <a:endParaRPr/>
            </a:p>
          </p:txBody>
        </p:sp>
      </p:grpSp>
      <p:sp>
        <p:nvSpPr>
          <p:cNvPr id="118" name="Google Shape;118;p16"/>
          <p:cNvSpPr txBox="1"/>
          <p:nvPr/>
        </p:nvSpPr>
        <p:spPr>
          <a:xfrm>
            <a:off x="5699143" y="2677901"/>
            <a:ext cx="141417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Genetics</a:t>
            </a:r>
            <a:endParaRPr/>
          </a:p>
        </p:txBody>
      </p:sp>
      <p:sp>
        <p:nvSpPr>
          <p:cNvPr id="119" name="Google Shape;119;p16"/>
          <p:cNvSpPr txBox="1"/>
          <p:nvPr/>
        </p:nvSpPr>
        <p:spPr>
          <a:xfrm>
            <a:off x="7126330" y="4402940"/>
            <a:ext cx="197778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0B050"/>
                </a:solidFill>
                <a:latin typeface="Gill Sans"/>
                <a:ea typeface="Gill Sans"/>
                <a:cs typeface="Gill Sans"/>
                <a:sym typeface="Gill Sans"/>
              </a:rPr>
              <a:t>Environment</a:t>
            </a:r>
            <a:endParaRPr/>
          </a:p>
        </p:txBody>
      </p:sp>
      <p:sp>
        <p:nvSpPr>
          <p:cNvPr id="120" name="Google Shape;120;p16"/>
          <p:cNvSpPr txBox="1"/>
          <p:nvPr/>
        </p:nvSpPr>
        <p:spPr>
          <a:xfrm>
            <a:off x="10367760" y="6382855"/>
            <a:ext cx="149829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USDA’s NASS</a:t>
            </a:r>
            <a:endParaRPr/>
          </a:p>
        </p:txBody>
      </p:sp>
      <p:sp>
        <p:nvSpPr>
          <p:cNvPr id="121" name="Google Shape;121;p16"/>
          <p:cNvSpPr txBox="1"/>
          <p:nvPr/>
        </p:nvSpPr>
        <p:spPr>
          <a:xfrm>
            <a:off x="4862717" y="5941506"/>
            <a:ext cx="4833351" cy="411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Arial"/>
              <a:buNone/>
            </a:pPr>
            <a:r>
              <a:rPr b="0" lang="en-US" sz="2800" u="none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Y = G + E + M + S + (GxE)</a:t>
            </a:r>
            <a:endParaRPr/>
          </a:p>
        </p:txBody>
      </p:sp>
      <p:sp>
        <p:nvSpPr>
          <p:cNvPr id="122" name="Google Shape;122;p16"/>
          <p:cNvSpPr txBox="1"/>
          <p:nvPr/>
        </p:nvSpPr>
        <p:spPr>
          <a:xfrm>
            <a:off x="236908" y="1005950"/>
            <a:ext cx="2665346" cy="2180405"/>
          </a:xfrm>
          <a:prstGeom prst="rect">
            <a:avLst/>
          </a:prstGeom>
          <a:noFill/>
          <a:ln>
            <a:noFill/>
          </a:ln>
        </p:spPr>
        <p:txBody>
          <a:bodyPr anchorCtr="0" anchor="t" bIns="12850" lIns="25700" spcFirstLastPara="1" rIns="25700" wrap="square" tIns="1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Genotypes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Cost of megabase of DNA in 2001  $10,000, in 2012  &lt; $0.1</a:t>
            </a:r>
            <a:endParaRPr sz="2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3" name="Google Shape;123;p16"/>
          <p:cNvSpPr txBox="1"/>
          <p:nvPr/>
        </p:nvSpPr>
        <p:spPr>
          <a:xfrm>
            <a:off x="154479" y="3716531"/>
            <a:ext cx="3459373" cy="2611292"/>
          </a:xfrm>
          <a:prstGeom prst="rect">
            <a:avLst/>
          </a:prstGeom>
          <a:noFill/>
          <a:ln>
            <a:noFill/>
          </a:ln>
        </p:spPr>
        <p:txBody>
          <a:bodyPr anchorCtr="0" anchor="t" bIns="12850" lIns="25700" spcFirstLastPara="1" rIns="25700" wrap="square" tIns="1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Water use efficiency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Increase of about 34% in irrigated maize from 1986 to 2009.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Increase of 32% in soybean</a:t>
            </a:r>
            <a:endParaRPr sz="2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4" name="Google Shape;124;p16"/>
          <p:cNvSpPr/>
          <p:nvPr/>
        </p:nvSpPr>
        <p:spPr>
          <a:xfrm flipH="1" rot="10800000">
            <a:off x="179572" y="811802"/>
            <a:ext cx="2535757" cy="45719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4275" lIns="14275" spcFirstLastPara="1" rIns="14275" wrap="square" tIns="14275">
            <a:no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5" name="Google Shape;125;p16"/>
          <p:cNvSpPr/>
          <p:nvPr/>
        </p:nvSpPr>
        <p:spPr>
          <a:xfrm flipH="1" rot="10800000">
            <a:off x="226146" y="3438640"/>
            <a:ext cx="1288330" cy="65923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4275" lIns="14275" spcFirstLastPara="1" rIns="14275" wrap="square" tIns="14275">
            <a:no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7"/>
          <p:cNvPicPr preferRelativeResize="0"/>
          <p:nvPr/>
        </p:nvPicPr>
        <p:blipFill rotWithShape="1">
          <a:blip r:embed="rId3">
            <a:alphaModFix/>
          </a:blip>
          <a:srcRect b="0" l="23802" r="24273" t="0"/>
          <a:stretch/>
        </p:blipFill>
        <p:spPr>
          <a:xfrm>
            <a:off x="-1" y="0"/>
            <a:ext cx="3881535" cy="6894832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ctr" dir="5400000" dist="50800">
              <a:srgbClr val="000000">
                <a:alpha val="0"/>
              </a:srgbClr>
            </a:outerShdw>
          </a:effectLst>
        </p:spPr>
      </p:pic>
      <p:sp>
        <p:nvSpPr>
          <p:cNvPr id="131" name="Google Shape;131;p17"/>
          <p:cNvSpPr/>
          <p:nvPr/>
        </p:nvSpPr>
        <p:spPr>
          <a:xfrm>
            <a:off x="77836" y="94676"/>
            <a:ext cx="3803698" cy="605936"/>
          </a:xfrm>
          <a:prstGeom prst="rect">
            <a:avLst/>
          </a:prstGeom>
          <a:noFill/>
          <a:ln>
            <a:noFill/>
          </a:ln>
        </p:spPr>
        <p:txBody>
          <a:bodyPr anchorCtr="0" anchor="t" bIns="25700" lIns="51425" spcFirstLastPara="1" rIns="51425" wrap="square" tIns="2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Data availability</a:t>
            </a:r>
            <a:endParaRPr/>
          </a:p>
        </p:txBody>
      </p:sp>
      <p:sp>
        <p:nvSpPr>
          <p:cNvPr id="132" name="Google Shape;132;p17"/>
          <p:cNvSpPr/>
          <p:nvPr/>
        </p:nvSpPr>
        <p:spPr>
          <a:xfrm>
            <a:off x="77836" y="762167"/>
            <a:ext cx="2651760" cy="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599" y="0"/>
                </a:lnTo>
                <a:lnTo>
                  <a:pt x="21599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4275" lIns="14275" spcFirstLastPara="1" rIns="14275" wrap="square" tIns="14275">
            <a:no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3" name="Google Shape;133;p17"/>
          <p:cNvSpPr/>
          <p:nvPr/>
        </p:nvSpPr>
        <p:spPr>
          <a:xfrm>
            <a:off x="84500" y="1201875"/>
            <a:ext cx="3542619" cy="154657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Data analytics, and synthesis for water management</a:t>
            </a:r>
            <a:endParaRPr/>
          </a:p>
        </p:txBody>
      </p:sp>
      <p:sp>
        <p:nvSpPr>
          <p:cNvPr id="134" name="Google Shape;134;p17"/>
          <p:cNvSpPr/>
          <p:nvPr/>
        </p:nvSpPr>
        <p:spPr>
          <a:xfrm>
            <a:off x="155587" y="3011595"/>
            <a:ext cx="847725" cy="69281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35" name="Google Shape;135;p17"/>
          <p:cNvSpPr txBox="1"/>
          <p:nvPr/>
        </p:nvSpPr>
        <p:spPr>
          <a:xfrm>
            <a:off x="84500" y="3648378"/>
            <a:ext cx="3390220" cy="422423"/>
          </a:xfrm>
          <a:prstGeom prst="rect">
            <a:avLst/>
          </a:prstGeom>
          <a:noFill/>
          <a:ln>
            <a:noFill/>
          </a:ln>
        </p:spPr>
        <p:txBody>
          <a:bodyPr anchorCtr="0" anchor="t" bIns="17125" lIns="34275" spcFirstLastPara="1" rIns="34275" wrap="square" tIns="171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Data availability</a:t>
            </a:r>
            <a:endParaRPr/>
          </a:p>
        </p:txBody>
      </p:sp>
      <p:sp>
        <p:nvSpPr>
          <p:cNvPr id="136" name="Google Shape;136;p17"/>
          <p:cNvSpPr/>
          <p:nvPr/>
        </p:nvSpPr>
        <p:spPr>
          <a:xfrm>
            <a:off x="155588" y="4464572"/>
            <a:ext cx="847725" cy="28575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37" name="Google Shape;137;p17"/>
          <p:cNvSpPr txBox="1"/>
          <p:nvPr/>
        </p:nvSpPr>
        <p:spPr>
          <a:xfrm>
            <a:off x="77836" y="4812083"/>
            <a:ext cx="3736178" cy="422423"/>
          </a:xfrm>
          <a:prstGeom prst="rect">
            <a:avLst/>
          </a:prstGeom>
          <a:noFill/>
          <a:ln>
            <a:noFill/>
          </a:ln>
        </p:spPr>
        <p:txBody>
          <a:bodyPr anchorCtr="0" anchor="t" bIns="17125" lIns="34275" spcFirstLastPara="1" rIns="34275" wrap="square" tIns="171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Algorithm improvement</a:t>
            </a:r>
            <a:endParaRPr/>
          </a:p>
        </p:txBody>
      </p:sp>
      <p:sp>
        <p:nvSpPr>
          <p:cNvPr id="138" name="Google Shape;138;p17"/>
          <p:cNvSpPr/>
          <p:nvPr/>
        </p:nvSpPr>
        <p:spPr>
          <a:xfrm>
            <a:off x="155587" y="5719643"/>
            <a:ext cx="847725" cy="28575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39" name="Google Shape;139;p17"/>
          <p:cNvSpPr txBox="1"/>
          <p:nvPr/>
        </p:nvSpPr>
        <p:spPr>
          <a:xfrm>
            <a:off x="77836" y="6080642"/>
            <a:ext cx="3390220" cy="422423"/>
          </a:xfrm>
          <a:prstGeom prst="rect">
            <a:avLst/>
          </a:prstGeom>
          <a:noFill/>
          <a:ln>
            <a:noFill/>
          </a:ln>
        </p:spPr>
        <p:txBody>
          <a:bodyPr anchorCtr="0" anchor="t" bIns="17125" lIns="34275" spcFirstLastPara="1" rIns="34275" wrap="square" tIns="171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Computational power</a:t>
            </a:r>
            <a:endParaRPr/>
          </a:p>
        </p:txBody>
      </p:sp>
      <p:pic>
        <p:nvPicPr>
          <p:cNvPr id="140" name="Google Shape;140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36683" y="269453"/>
            <a:ext cx="6374860" cy="6105501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</p:pic>
      <p:sp>
        <p:nvSpPr>
          <p:cNvPr id="141" name="Google Shape;141;p17"/>
          <p:cNvSpPr txBox="1"/>
          <p:nvPr/>
        </p:nvSpPr>
        <p:spPr>
          <a:xfrm>
            <a:off x="9799320" y="6416040"/>
            <a:ext cx="219617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Overpeck et al (2011)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18"/>
          <p:cNvPicPr preferRelativeResize="0"/>
          <p:nvPr/>
        </p:nvPicPr>
        <p:blipFill rotWithShape="1">
          <a:blip r:embed="rId3">
            <a:alphaModFix/>
          </a:blip>
          <a:srcRect b="0" l="23802" r="24273" t="0"/>
          <a:stretch/>
        </p:blipFill>
        <p:spPr>
          <a:xfrm>
            <a:off x="0" y="-1"/>
            <a:ext cx="3840480" cy="682190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ctr" dir="5400000" dist="50800">
              <a:srgbClr val="000000">
                <a:alpha val="0"/>
              </a:srgbClr>
            </a:outerShdw>
          </a:effectLst>
        </p:spPr>
      </p:pic>
      <p:sp>
        <p:nvSpPr>
          <p:cNvPr id="147" name="Google Shape;147;p18"/>
          <p:cNvSpPr/>
          <p:nvPr/>
        </p:nvSpPr>
        <p:spPr>
          <a:xfrm>
            <a:off x="77836" y="94676"/>
            <a:ext cx="2729019" cy="605936"/>
          </a:xfrm>
          <a:prstGeom prst="rect">
            <a:avLst/>
          </a:prstGeom>
          <a:noFill/>
          <a:ln>
            <a:noFill/>
          </a:ln>
        </p:spPr>
        <p:txBody>
          <a:bodyPr anchorCtr="0" anchor="t" bIns="25700" lIns="51425" spcFirstLastPara="1" rIns="51425" wrap="square" tIns="2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Integration</a:t>
            </a:r>
            <a:endParaRPr/>
          </a:p>
        </p:txBody>
      </p:sp>
      <p:sp>
        <p:nvSpPr>
          <p:cNvPr id="148" name="Google Shape;148;p18"/>
          <p:cNvSpPr txBox="1"/>
          <p:nvPr/>
        </p:nvSpPr>
        <p:spPr>
          <a:xfrm>
            <a:off x="64610" y="1099069"/>
            <a:ext cx="3735862" cy="887744"/>
          </a:xfrm>
          <a:prstGeom prst="rect">
            <a:avLst/>
          </a:prstGeom>
          <a:noFill/>
          <a:ln>
            <a:noFill/>
          </a:ln>
        </p:spPr>
        <p:txBody>
          <a:bodyPr anchorCtr="0" anchor="t" bIns="12850" lIns="25700" spcFirstLastPara="1" rIns="25700" wrap="square" tIns="1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Spatiotemporal challenges and opportunities</a:t>
            </a:r>
            <a:endParaRPr/>
          </a:p>
        </p:txBody>
      </p:sp>
      <p:sp>
        <p:nvSpPr>
          <p:cNvPr id="149" name="Google Shape;149;p18"/>
          <p:cNvSpPr txBox="1"/>
          <p:nvPr/>
        </p:nvSpPr>
        <p:spPr>
          <a:xfrm>
            <a:off x="78899" y="2580136"/>
            <a:ext cx="3564409" cy="2180405"/>
          </a:xfrm>
          <a:prstGeom prst="rect">
            <a:avLst/>
          </a:prstGeom>
          <a:noFill/>
          <a:ln>
            <a:noFill/>
          </a:ln>
        </p:spPr>
        <p:txBody>
          <a:bodyPr anchorCtr="0" anchor="t" bIns="12850" lIns="25700" spcFirstLastPara="1" rIns="25700" wrap="square" tIns="1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Numerical, statistical and data-driven models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Classification of Environments</a:t>
            </a:r>
            <a:endParaRPr sz="2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0" name="Google Shape;150;p18"/>
          <p:cNvSpPr/>
          <p:nvPr/>
        </p:nvSpPr>
        <p:spPr>
          <a:xfrm>
            <a:off x="77836" y="762167"/>
            <a:ext cx="2651760" cy="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599" y="0"/>
                </a:lnTo>
                <a:lnTo>
                  <a:pt x="21599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4275" lIns="14275" spcFirstLastPara="1" rIns="14275" wrap="square" tIns="14275">
            <a:no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51" name="Google Shape;151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76542" y="577501"/>
            <a:ext cx="7961129" cy="4897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5201" y="4700290"/>
            <a:ext cx="2642338" cy="2121614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8"/>
          <p:cNvSpPr/>
          <p:nvPr/>
        </p:nvSpPr>
        <p:spPr>
          <a:xfrm>
            <a:off x="236063" y="3673979"/>
            <a:ext cx="847725" cy="28575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54" name="Google Shape;154;p18"/>
          <p:cNvSpPr/>
          <p:nvPr/>
        </p:nvSpPr>
        <p:spPr>
          <a:xfrm>
            <a:off x="236062" y="2220304"/>
            <a:ext cx="847725" cy="28575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7496" y="499900"/>
            <a:ext cx="10691029" cy="63581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9"/>
          <p:cNvSpPr txBox="1"/>
          <p:nvPr/>
        </p:nvSpPr>
        <p:spPr>
          <a:xfrm>
            <a:off x="4624249" y="2712337"/>
            <a:ext cx="95891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00B050"/>
                </a:solidFill>
                <a:latin typeface="Gill Sans"/>
                <a:ea typeface="Gill Sans"/>
                <a:cs typeface="Gill Sans"/>
                <a:sym typeface="Gill Sans"/>
              </a:rPr>
              <a:t>Genotypes</a:t>
            </a:r>
            <a:endParaRPr/>
          </a:p>
        </p:txBody>
      </p:sp>
      <p:sp>
        <p:nvSpPr>
          <p:cNvPr id="161" name="Google Shape;161;p19"/>
          <p:cNvSpPr txBox="1"/>
          <p:nvPr/>
        </p:nvSpPr>
        <p:spPr>
          <a:xfrm>
            <a:off x="6963370" y="4357256"/>
            <a:ext cx="108125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00B050"/>
                </a:solidFill>
                <a:latin typeface="Gill Sans"/>
                <a:ea typeface="Gill Sans"/>
                <a:cs typeface="Gill Sans"/>
                <a:sym typeface="Gill Sans"/>
              </a:rPr>
              <a:t>Environment</a:t>
            </a:r>
            <a:endParaRPr/>
          </a:p>
        </p:txBody>
      </p:sp>
      <p:sp>
        <p:nvSpPr>
          <p:cNvPr id="162" name="Google Shape;162;p19"/>
          <p:cNvSpPr txBox="1"/>
          <p:nvPr/>
        </p:nvSpPr>
        <p:spPr>
          <a:xfrm>
            <a:off x="367496" y="170818"/>
            <a:ext cx="6595874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Can we predict maize hybrids?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Google Shape;167;p20"/>
          <p:cNvGrpSpPr/>
          <p:nvPr/>
        </p:nvGrpSpPr>
        <p:grpSpPr>
          <a:xfrm>
            <a:off x="5719174" y="3057658"/>
            <a:ext cx="6046104" cy="3437941"/>
            <a:chOff x="939334" y="456851"/>
            <a:chExt cx="6046104" cy="3437941"/>
          </a:xfrm>
        </p:grpSpPr>
        <p:sp>
          <p:nvSpPr>
            <p:cNvPr id="168" name="Google Shape;168;p20"/>
            <p:cNvSpPr/>
            <p:nvPr/>
          </p:nvSpPr>
          <p:spPr>
            <a:xfrm>
              <a:off x="2427924" y="2386208"/>
              <a:ext cx="95714" cy="95714"/>
            </a:xfrm>
            <a:prstGeom prst="ellipse">
              <a:avLst/>
            </a:prstGeom>
            <a:solidFill>
              <a:schemeClr val="accent3"/>
            </a:solidFill>
            <a:ln cap="flat" cmpd="sng" w="12700">
              <a:solidFill>
                <a:schemeClr val="accent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20"/>
            <p:cNvSpPr/>
            <p:nvPr/>
          </p:nvSpPr>
          <p:spPr>
            <a:xfrm>
              <a:off x="2287456" y="2480940"/>
              <a:ext cx="95714" cy="95714"/>
            </a:xfrm>
            <a:prstGeom prst="ellipse">
              <a:avLst/>
            </a:prstGeom>
            <a:solidFill>
              <a:srgbClr val="AA9696"/>
            </a:solidFill>
            <a:ln cap="flat" cmpd="sng" w="12700">
              <a:solidFill>
                <a:srgbClr val="AA969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20"/>
            <p:cNvSpPr/>
            <p:nvPr/>
          </p:nvSpPr>
          <p:spPr>
            <a:xfrm>
              <a:off x="2132746" y="2580427"/>
              <a:ext cx="95714" cy="95714"/>
            </a:xfrm>
            <a:prstGeom prst="ellipse">
              <a:avLst/>
            </a:prstGeom>
            <a:solidFill>
              <a:srgbClr val="B18686"/>
            </a:solidFill>
            <a:ln cap="flat" cmpd="sng" w="12700">
              <a:solidFill>
                <a:srgbClr val="B1868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20"/>
            <p:cNvSpPr/>
            <p:nvPr/>
          </p:nvSpPr>
          <p:spPr>
            <a:xfrm>
              <a:off x="2573103" y="609252"/>
              <a:ext cx="95714" cy="95714"/>
            </a:xfrm>
            <a:prstGeom prst="ellipse">
              <a:avLst/>
            </a:prstGeom>
            <a:solidFill>
              <a:srgbClr val="B97676"/>
            </a:solidFill>
            <a:ln cap="flat" cmpd="sng" w="12700">
              <a:solidFill>
                <a:srgbClr val="B9767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20"/>
            <p:cNvSpPr/>
            <p:nvPr/>
          </p:nvSpPr>
          <p:spPr>
            <a:xfrm>
              <a:off x="2700977" y="533052"/>
              <a:ext cx="95714" cy="95714"/>
            </a:xfrm>
            <a:prstGeom prst="ellipse">
              <a:avLst/>
            </a:prstGeom>
            <a:solidFill>
              <a:srgbClr val="C26565"/>
            </a:solidFill>
            <a:ln cap="flat" cmpd="sng" w="12700">
              <a:solidFill>
                <a:srgbClr val="C2656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20"/>
            <p:cNvSpPr/>
            <p:nvPr/>
          </p:nvSpPr>
          <p:spPr>
            <a:xfrm>
              <a:off x="2828469" y="456851"/>
              <a:ext cx="95714" cy="95714"/>
            </a:xfrm>
            <a:prstGeom prst="ellipse">
              <a:avLst/>
            </a:prstGeom>
            <a:solidFill>
              <a:srgbClr val="CD5151"/>
            </a:solidFill>
            <a:ln cap="flat" cmpd="sng" w="12700">
              <a:solidFill>
                <a:srgbClr val="CD515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20"/>
            <p:cNvSpPr/>
            <p:nvPr/>
          </p:nvSpPr>
          <p:spPr>
            <a:xfrm>
              <a:off x="2955961" y="533052"/>
              <a:ext cx="95714" cy="95714"/>
            </a:xfrm>
            <a:prstGeom prst="ellipse">
              <a:avLst/>
            </a:prstGeom>
            <a:solidFill>
              <a:srgbClr val="D83E3E"/>
            </a:solidFill>
            <a:ln cap="flat" cmpd="sng" w="12700">
              <a:solidFill>
                <a:srgbClr val="D83E3E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20"/>
            <p:cNvSpPr/>
            <p:nvPr/>
          </p:nvSpPr>
          <p:spPr>
            <a:xfrm>
              <a:off x="3083836" y="609252"/>
              <a:ext cx="95714" cy="95714"/>
            </a:xfrm>
            <a:prstGeom prst="ellipse">
              <a:avLst/>
            </a:prstGeom>
            <a:solidFill>
              <a:srgbClr val="E42A2A"/>
            </a:solidFill>
            <a:ln cap="flat" cmpd="sng" w="12700">
              <a:solidFill>
                <a:srgbClr val="E42A2A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20"/>
            <p:cNvSpPr/>
            <p:nvPr/>
          </p:nvSpPr>
          <p:spPr>
            <a:xfrm>
              <a:off x="2828469" y="617635"/>
              <a:ext cx="95714" cy="95714"/>
            </a:xfrm>
            <a:prstGeom prst="ellipse">
              <a:avLst/>
            </a:prstGeom>
            <a:solidFill>
              <a:srgbClr val="F11515"/>
            </a:solidFill>
            <a:ln cap="flat" cmpd="sng" w="12700">
              <a:solidFill>
                <a:srgbClr val="F1151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20"/>
            <p:cNvSpPr/>
            <p:nvPr/>
          </p:nvSpPr>
          <p:spPr>
            <a:xfrm>
              <a:off x="2828469" y="778418"/>
              <a:ext cx="95714" cy="95714"/>
            </a:xfrm>
            <a:prstGeom prst="ellipse">
              <a:avLst/>
            </a:prstGeom>
            <a:solidFill>
              <a:srgbClr val="FE0000"/>
            </a:solidFill>
            <a:ln cap="flat" cmpd="sng" w="12700">
              <a:solidFill>
                <a:srgbClr val="FE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20"/>
            <p:cNvSpPr/>
            <p:nvPr/>
          </p:nvSpPr>
          <p:spPr>
            <a:xfrm>
              <a:off x="1581322" y="2910699"/>
              <a:ext cx="4595089" cy="984093"/>
            </a:xfrm>
            <a:prstGeom prst="roundRect">
              <a:avLst>
                <a:gd fmla="val 16667" name="adj"/>
              </a:avLst>
            </a:prstGeom>
            <a:solidFill>
              <a:schemeClr val="accent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20"/>
            <p:cNvSpPr txBox="1"/>
            <p:nvPr/>
          </p:nvSpPr>
          <p:spPr>
            <a:xfrm>
              <a:off x="1629361" y="2958738"/>
              <a:ext cx="4499011" cy="8880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436950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Gill Sans"/>
                <a:buNone/>
              </a:pPr>
              <a:r>
                <a:rPr b="0" i="0" lang="en-US" sz="24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Develop a portable architecture of software for G2F</a:t>
              </a:r>
              <a:endParaRPr/>
            </a:p>
          </p:txBody>
        </p:sp>
        <p:sp>
          <p:nvSpPr>
            <p:cNvPr id="180" name="Google Shape;180;p20"/>
            <p:cNvSpPr/>
            <p:nvPr/>
          </p:nvSpPr>
          <p:spPr>
            <a:xfrm>
              <a:off x="939334" y="2415684"/>
              <a:ext cx="1126963" cy="1126888"/>
            </a:xfrm>
            <a:prstGeom prst="ellipse">
              <a:avLst/>
            </a:prstGeom>
            <a:solidFill>
              <a:srgbClr val="D8D8D8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20"/>
            <p:cNvSpPr/>
            <p:nvPr/>
          </p:nvSpPr>
          <p:spPr>
            <a:xfrm>
              <a:off x="2469579" y="1472676"/>
              <a:ext cx="4515859" cy="1344613"/>
            </a:xfrm>
            <a:prstGeom prst="roundRect">
              <a:avLst>
                <a:gd fmla="val 16667" name="adj"/>
              </a:avLst>
            </a:prstGeom>
            <a:solidFill>
              <a:srgbClr val="FE0000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20"/>
            <p:cNvSpPr txBox="1"/>
            <p:nvPr/>
          </p:nvSpPr>
          <p:spPr>
            <a:xfrm>
              <a:off x="2535218" y="1538315"/>
              <a:ext cx="4384581" cy="12133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436950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Gill Sans"/>
                <a:buNone/>
              </a:pPr>
              <a:r>
                <a:rPr b="0" i="0" lang="en-US" sz="24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Develop the analytics for data integration and database improvement for G2F</a:t>
              </a:r>
              <a:endParaRPr/>
            </a:p>
          </p:txBody>
        </p:sp>
        <p:sp>
          <p:nvSpPr>
            <p:cNvPr id="183" name="Google Shape;183;p20"/>
            <p:cNvSpPr/>
            <p:nvPr/>
          </p:nvSpPr>
          <p:spPr>
            <a:xfrm>
              <a:off x="1996966" y="913465"/>
              <a:ext cx="1161392" cy="1168282"/>
            </a:xfrm>
            <a:prstGeom prst="ellipse">
              <a:avLst/>
            </a:prstGeom>
            <a:solidFill>
              <a:srgbClr val="FEBABA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4" name="Google Shape;184;p20"/>
          <p:cNvSpPr txBox="1"/>
          <p:nvPr/>
        </p:nvSpPr>
        <p:spPr>
          <a:xfrm>
            <a:off x="5115779" y="5152441"/>
            <a:ext cx="1245376" cy="7181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Objective 1</a:t>
            </a:r>
            <a:endParaRPr/>
          </a:p>
        </p:txBody>
      </p:sp>
      <p:sp>
        <p:nvSpPr>
          <p:cNvPr id="185" name="Google Shape;185;p20"/>
          <p:cNvSpPr txBox="1"/>
          <p:nvPr/>
        </p:nvSpPr>
        <p:spPr>
          <a:xfrm>
            <a:off x="6143138" y="3735928"/>
            <a:ext cx="152121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Objective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2</a:t>
            </a:r>
            <a:endParaRPr/>
          </a:p>
        </p:txBody>
      </p:sp>
      <p:sp>
        <p:nvSpPr>
          <p:cNvPr id="186" name="Google Shape;186;p20"/>
          <p:cNvSpPr txBox="1"/>
          <p:nvPr/>
        </p:nvSpPr>
        <p:spPr>
          <a:xfrm>
            <a:off x="3849375" y="1533114"/>
            <a:ext cx="7539592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Develop a conceptual framework to collect, store, manage, and use weather/climate data to forecast plant phenotypes</a:t>
            </a:r>
            <a:endParaRPr/>
          </a:p>
        </p:txBody>
      </p:sp>
      <p:sp>
        <p:nvSpPr>
          <p:cNvPr id="187" name="Google Shape;187;p20"/>
          <p:cNvSpPr/>
          <p:nvPr/>
        </p:nvSpPr>
        <p:spPr>
          <a:xfrm>
            <a:off x="6143138" y="779498"/>
            <a:ext cx="3817088" cy="552893"/>
          </a:xfrm>
          <a:prstGeom prst="ellipse">
            <a:avLst/>
          </a:prstGeom>
          <a:solidFill>
            <a:srgbClr val="FFC000"/>
          </a:solidFill>
          <a:ln cap="flat" cmpd="sng" w="12700">
            <a:solidFill>
              <a:srgbClr val="FFC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Goal</a:t>
            </a:r>
            <a:endParaRPr/>
          </a:p>
        </p:txBody>
      </p:sp>
      <p:pic>
        <p:nvPicPr>
          <p:cNvPr id="188" name="Google Shape;188;p20"/>
          <p:cNvPicPr preferRelativeResize="0"/>
          <p:nvPr/>
        </p:nvPicPr>
        <p:blipFill rotWithShape="1">
          <a:blip r:embed="rId3">
            <a:alphaModFix/>
          </a:blip>
          <a:srcRect b="0" l="23802" r="24273" t="0"/>
          <a:stretch/>
        </p:blipFill>
        <p:spPr>
          <a:xfrm>
            <a:off x="-1" y="-1"/>
            <a:ext cx="3855379" cy="6848371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ctr" dir="5400000" dist="50800">
              <a:srgbClr val="000000">
                <a:alpha val="0"/>
              </a:srgbClr>
            </a:outerShdw>
          </a:effectLst>
        </p:spPr>
      </p:pic>
      <p:sp>
        <p:nvSpPr>
          <p:cNvPr id="189" name="Google Shape;189;p20"/>
          <p:cNvSpPr/>
          <p:nvPr/>
        </p:nvSpPr>
        <p:spPr>
          <a:xfrm>
            <a:off x="170819" y="100355"/>
            <a:ext cx="3822061" cy="605936"/>
          </a:xfrm>
          <a:prstGeom prst="rect">
            <a:avLst/>
          </a:prstGeom>
          <a:noFill/>
          <a:ln>
            <a:noFill/>
          </a:ln>
        </p:spPr>
        <p:txBody>
          <a:bodyPr anchorCtr="0" anchor="t" bIns="25700" lIns="51425" spcFirstLastPara="1" rIns="51425" wrap="square" tIns="2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Goal and Objectives</a:t>
            </a:r>
            <a:endParaRPr/>
          </a:p>
        </p:txBody>
      </p:sp>
      <p:sp>
        <p:nvSpPr>
          <p:cNvPr id="190" name="Google Shape;190;p20"/>
          <p:cNvSpPr/>
          <p:nvPr/>
        </p:nvSpPr>
        <p:spPr>
          <a:xfrm>
            <a:off x="253050" y="3448622"/>
            <a:ext cx="847725" cy="28575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91" name="Google Shape;191;p20"/>
          <p:cNvSpPr/>
          <p:nvPr/>
        </p:nvSpPr>
        <p:spPr>
          <a:xfrm>
            <a:off x="253051" y="1313850"/>
            <a:ext cx="847725" cy="28575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92" name="Google Shape;192;p20"/>
          <p:cNvSpPr txBox="1"/>
          <p:nvPr/>
        </p:nvSpPr>
        <p:spPr>
          <a:xfrm>
            <a:off x="-20632" y="2148201"/>
            <a:ext cx="397673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Facilitate </a:t>
            </a:r>
            <a:r>
              <a:rPr b="1"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hypothesis testing</a:t>
            </a:r>
            <a:endParaRPr/>
          </a:p>
        </p:txBody>
      </p:sp>
      <p:sp>
        <p:nvSpPr>
          <p:cNvPr id="193" name="Google Shape;193;p20"/>
          <p:cNvSpPr txBox="1"/>
          <p:nvPr/>
        </p:nvSpPr>
        <p:spPr>
          <a:xfrm>
            <a:off x="-20632" y="4098409"/>
            <a:ext cx="452232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Engineering</a:t>
            </a: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predictive analytics</a:t>
            </a:r>
            <a:endParaRPr/>
          </a:p>
        </p:txBody>
      </p:sp>
      <p:sp>
        <p:nvSpPr>
          <p:cNvPr id="194" name="Google Shape;194;p20"/>
          <p:cNvSpPr/>
          <p:nvPr/>
        </p:nvSpPr>
        <p:spPr>
          <a:xfrm>
            <a:off x="253050" y="5061668"/>
            <a:ext cx="847725" cy="28575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95" name="Google Shape;195;p20"/>
          <p:cNvSpPr txBox="1"/>
          <p:nvPr/>
        </p:nvSpPr>
        <p:spPr>
          <a:xfrm>
            <a:off x="0" y="6048617"/>
            <a:ext cx="320568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Design</a:t>
            </a: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adaptive tools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21"/>
          <p:cNvPicPr preferRelativeResize="0"/>
          <p:nvPr/>
        </p:nvPicPr>
        <p:blipFill rotWithShape="1">
          <a:blip r:embed="rId3">
            <a:alphaModFix/>
          </a:blip>
          <a:srcRect b="35577" l="0" r="0" t="0"/>
          <a:stretch/>
        </p:blipFill>
        <p:spPr>
          <a:xfrm>
            <a:off x="4221480" y="219571"/>
            <a:ext cx="6675461" cy="6381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1"/>
          <p:cNvPicPr preferRelativeResize="0"/>
          <p:nvPr/>
        </p:nvPicPr>
        <p:blipFill rotWithShape="1">
          <a:blip r:embed="rId4">
            <a:alphaModFix/>
          </a:blip>
          <a:srcRect b="28004" l="0" r="55896" t="0"/>
          <a:stretch/>
        </p:blipFill>
        <p:spPr>
          <a:xfrm>
            <a:off x="9296400" y="544140"/>
            <a:ext cx="2895600" cy="602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1"/>
          <p:cNvPicPr preferRelativeResize="0"/>
          <p:nvPr/>
        </p:nvPicPr>
        <p:blipFill rotWithShape="1">
          <a:blip r:embed="rId5">
            <a:alphaModFix/>
          </a:blip>
          <a:srcRect b="0" l="23802" r="24273" t="0"/>
          <a:stretch/>
        </p:blipFill>
        <p:spPr>
          <a:xfrm>
            <a:off x="0" y="23836"/>
            <a:ext cx="3855379" cy="6848371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ctr" dir="5400000" dist="50800">
              <a:srgbClr val="000000">
                <a:alpha val="0"/>
              </a:srgbClr>
            </a:outerShdw>
          </a:effectLst>
        </p:spPr>
      </p:pic>
      <p:sp>
        <p:nvSpPr>
          <p:cNvPr id="203" name="Google Shape;203;p21"/>
          <p:cNvSpPr/>
          <p:nvPr/>
        </p:nvSpPr>
        <p:spPr>
          <a:xfrm>
            <a:off x="75858" y="219571"/>
            <a:ext cx="4145622" cy="605936"/>
          </a:xfrm>
          <a:prstGeom prst="rect">
            <a:avLst/>
          </a:prstGeom>
          <a:noFill/>
          <a:ln>
            <a:noFill/>
          </a:ln>
        </p:spPr>
        <p:txBody>
          <a:bodyPr anchorCtr="0" anchor="t" bIns="25700" lIns="51425" spcFirstLastPara="1" rIns="51425" wrap="square" tIns="2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Predictability challenge</a:t>
            </a:r>
            <a:endParaRPr/>
          </a:p>
        </p:txBody>
      </p:sp>
      <p:sp>
        <p:nvSpPr>
          <p:cNvPr id="204" name="Google Shape;204;p21"/>
          <p:cNvSpPr/>
          <p:nvPr/>
        </p:nvSpPr>
        <p:spPr>
          <a:xfrm>
            <a:off x="259872" y="1059908"/>
            <a:ext cx="847725" cy="28575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205" name="Google Shape;205;p21"/>
          <p:cNvSpPr txBox="1"/>
          <p:nvPr/>
        </p:nvSpPr>
        <p:spPr>
          <a:xfrm rot="5400000">
            <a:off x="290592" y="3874735"/>
            <a:ext cx="6276131" cy="456856"/>
          </a:xfrm>
          <a:prstGeom prst="rect">
            <a:avLst/>
          </a:prstGeom>
          <a:noFill/>
          <a:ln>
            <a:noFill/>
          </a:ln>
        </p:spPr>
        <p:txBody>
          <a:bodyPr anchorCtr="0" anchor="t" bIns="12850" lIns="25700" spcFirstLastPara="1" rIns="25700" wrap="square" tIns="1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Weather forecast to climate prediction</a:t>
            </a:r>
            <a:endParaRPr sz="2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06" name="Google Shape;206;p21"/>
          <p:cNvSpPr/>
          <p:nvPr/>
        </p:nvSpPr>
        <p:spPr>
          <a:xfrm>
            <a:off x="294763" y="2946691"/>
            <a:ext cx="847725" cy="28575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207" name="Google Shape;207;p21"/>
          <p:cNvSpPr/>
          <p:nvPr/>
        </p:nvSpPr>
        <p:spPr>
          <a:xfrm>
            <a:off x="3929437" y="825507"/>
            <a:ext cx="800173" cy="5636253"/>
          </a:xfrm>
          <a:prstGeom prst="triangle">
            <a:avLst>
              <a:gd fmla="val 50000" name="adj"/>
            </a:avLst>
          </a:prstGeom>
          <a:solidFill>
            <a:srgbClr val="FFC000"/>
          </a:solidFill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1"/>
          <p:cNvSpPr txBox="1"/>
          <p:nvPr/>
        </p:nvSpPr>
        <p:spPr>
          <a:xfrm rot="5400000">
            <a:off x="2920448" y="4852647"/>
            <a:ext cx="2818127" cy="4000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Uncertainty</a:t>
            </a:r>
            <a:endParaRPr/>
          </a:p>
        </p:txBody>
      </p:sp>
      <p:sp>
        <p:nvSpPr>
          <p:cNvPr id="209" name="Google Shape;209;p21"/>
          <p:cNvSpPr txBox="1"/>
          <p:nvPr/>
        </p:nvSpPr>
        <p:spPr>
          <a:xfrm>
            <a:off x="121750" y="1322884"/>
            <a:ext cx="2926078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Weather</a:t>
            </a: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forecast: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16 to 20-day lead time</a:t>
            </a:r>
            <a:endParaRPr/>
          </a:p>
        </p:txBody>
      </p:sp>
      <p:sp>
        <p:nvSpPr>
          <p:cNvPr id="210" name="Google Shape;210;p21"/>
          <p:cNvSpPr txBox="1"/>
          <p:nvPr/>
        </p:nvSpPr>
        <p:spPr>
          <a:xfrm>
            <a:off x="121750" y="3221094"/>
            <a:ext cx="2835065" cy="1815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Semi-seasonal to seasonal</a:t>
            </a: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forecast: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an statistical and data challenge</a:t>
            </a:r>
            <a:endParaRPr/>
          </a:p>
        </p:txBody>
      </p:sp>
      <p:sp>
        <p:nvSpPr>
          <p:cNvPr id="211" name="Google Shape;211;p21"/>
          <p:cNvSpPr/>
          <p:nvPr/>
        </p:nvSpPr>
        <p:spPr>
          <a:xfrm>
            <a:off x="294763" y="5258091"/>
            <a:ext cx="847725" cy="28575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212" name="Google Shape;212;p21"/>
          <p:cNvSpPr txBox="1"/>
          <p:nvPr/>
        </p:nvSpPr>
        <p:spPr>
          <a:xfrm>
            <a:off x="182582" y="5505436"/>
            <a:ext cx="2835065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Spatial</a:t>
            </a: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: resolution and coverage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22"/>
          <p:cNvPicPr preferRelativeResize="0"/>
          <p:nvPr/>
        </p:nvPicPr>
        <p:blipFill rotWithShape="1">
          <a:blip r:embed="rId3">
            <a:alphaModFix/>
          </a:blip>
          <a:srcRect b="0" l="23802" r="24273" t="0"/>
          <a:stretch/>
        </p:blipFill>
        <p:spPr>
          <a:xfrm>
            <a:off x="0" y="-1"/>
            <a:ext cx="3886200" cy="6903118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ctr" dir="5400000" dist="50800">
              <a:srgbClr val="000000">
                <a:alpha val="0"/>
              </a:srgbClr>
            </a:outerShdw>
          </a:effectLst>
        </p:spPr>
      </p:pic>
      <p:pic>
        <p:nvPicPr>
          <p:cNvPr id="218" name="Google Shape;218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58641" y="244163"/>
            <a:ext cx="7624308" cy="6521311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22"/>
          <p:cNvSpPr/>
          <p:nvPr/>
        </p:nvSpPr>
        <p:spPr>
          <a:xfrm>
            <a:off x="72539" y="232561"/>
            <a:ext cx="4606141" cy="5408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The Data Architecture</a:t>
            </a:r>
            <a:endParaRPr/>
          </a:p>
        </p:txBody>
      </p:sp>
      <p:sp>
        <p:nvSpPr>
          <p:cNvPr id="220" name="Google Shape;220;p22"/>
          <p:cNvSpPr txBox="1"/>
          <p:nvPr/>
        </p:nvSpPr>
        <p:spPr>
          <a:xfrm>
            <a:off x="0" y="1071608"/>
            <a:ext cx="4678680" cy="5693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Input from heterogeneous data source via plugins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csv, tsv, netcdf, sql</a:t>
            </a:r>
            <a:endParaRPr b="0" i="0" sz="2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Storage on SQL and NoSQL database management systems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DBMS can be added 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W/O any transformation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Data is available as a service through an API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Data can be exported in several formats at the moment csv, tsv, netcdf</a:t>
            </a:r>
            <a:endParaRPr b="0" i="0" sz="2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21" name="Google Shape;221;p22"/>
          <p:cNvSpPr/>
          <p:nvPr/>
        </p:nvSpPr>
        <p:spPr>
          <a:xfrm>
            <a:off x="121920" y="705346"/>
            <a:ext cx="2651760" cy="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599" y="0"/>
                </a:lnTo>
                <a:lnTo>
                  <a:pt x="21599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4275" lIns="14275" spcFirstLastPara="1" rIns="14275" wrap="square" tIns="14275">
            <a:no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22" name="Google Shape;222;p22"/>
          <p:cNvSpPr txBox="1"/>
          <p:nvPr/>
        </p:nvSpPr>
        <p:spPr>
          <a:xfrm>
            <a:off x="6507480" y="198120"/>
            <a:ext cx="2484120" cy="64633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DataPlugin</a:t>
            </a:r>
            <a:endParaRPr sz="36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23"/>
          <p:cNvPicPr preferRelativeResize="0"/>
          <p:nvPr/>
        </p:nvPicPr>
        <p:blipFill rotWithShape="1">
          <a:blip r:embed="rId3">
            <a:alphaModFix/>
          </a:blip>
          <a:srcRect b="0" l="23802" r="24273" t="0"/>
          <a:stretch/>
        </p:blipFill>
        <p:spPr>
          <a:xfrm>
            <a:off x="0" y="-1"/>
            <a:ext cx="3915922" cy="695591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ctr" dir="5400000" dist="50800">
              <a:srgbClr val="000000">
                <a:alpha val="0"/>
              </a:srgbClr>
            </a:outerShdw>
          </a:effectLst>
        </p:spPr>
      </p:pic>
      <p:sp>
        <p:nvSpPr>
          <p:cNvPr id="228" name="Google Shape;228;p23"/>
          <p:cNvSpPr/>
          <p:nvPr/>
        </p:nvSpPr>
        <p:spPr>
          <a:xfrm>
            <a:off x="199477" y="94733"/>
            <a:ext cx="2753946" cy="390493"/>
          </a:xfrm>
          <a:prstGeom prst="rect">
            <a:avLst/>
          </a:prstGeom>
          <a:noFill/>
          <a:ln>
            <a:noFill/>
          </a:ln>
        </p:spPr>
        <p:txBody>
          <a:bodyPr anchorCtr="0" anchor="t" bIns="25700" lIns="51425" spcFirstLastPara="1" rIns="51425" wrap="square" tIns="2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G2F Data Enhancement</a:t>
            </a:r>
            <a:endParaRPr/>
          </a:p>
        </p:txBody>
      </p:sp>
      <p:grpSp>
        <p:nvGrpSpPr>
          <p:cNvPr id="229" name="Google Shape;229;p23"/>
          <p:cNvGrpSpPr/>
          <p:nvPr/>
        </p:nvGrpSpPr>
        <p:grpSpPr>
          <a:xfrm>
            <a:off x="6049549" y="2477749"/>
            <a:ext cx="5339459" cy="3607224"/>
            <a:chOff x="198153" y="1500"/>
            <a:chExt cx="5339459" cy="3607224"/>
          </a:xfrm>
        </p:grpSpPr>
        <p:sp>
          <p:nvSpPr>
            <p:cNvPr id="230" name="Google Shape;230;p23"/>
            <p:cNvSpPr/>
            <p:nvPr/>
          </p:nvSpPr>
          <p:spPr>
            <a:xfrm>
              <a:off x="4005179" y="1308309"/>
              <a:ext cx="553300" cy="1857612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3A66B1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231" name="Google Shape;231;p23"/>
            <p:cNvSpPr/>
            <p:nvPr/>
          </p:nvSpPr>
          <p:spPr>
            <a:xfrm>
              <a:off x="3556976" y="1308309"/>
              <a:ext cx="448203" cy="1857612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120000"/>
                  </a:lnTo>
                  <a:lnTo>
                    <a:pt x="0" y="120000"/>
                  </a:lnTo>
                </a:path>
              </a:pathLst>
            </a:custGeom>
            <a:noFill/>
            <a:ln cap="flat" cmpd="sng" w="12700">
              <a:solidFill>
                <a:srgbClr val="3A66B1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232" name="Google Shape;232;p23"/>
            <p:cNvSpPr/>
            <p:nvPr/>
          </p:nvSpPr>
          <p:spPr>
            <a:xfrm>
              <a:off x="4005179" y="1308309"/>
              <a:ext cx="448203" cy="1090807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3A66B1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233" name="Google Shape;233;p23"/>
            <p:cNvSpPr/>
            <p:nvPr/>
          </p:nvSpPr>
          <p:spPr>
            <a:xfrm>
              <a:off x="3556976" y="1308309"/>
              <a:ext cx="448203" cy="1090807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120000"/>
                  </a:lnTo>
                  <a:lnTo>
                    <a:pt x="0" y="120000"/>
                  </a:lnTo>
                </a:path>
              </a:pathLst>
            </a:custGeom>
            <a:noFill/>
            <a:ln cap="flat" cmpd="sng" w="12700">
              <a:solidFill>
                <a:srgbClr val="3A66B1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234" name="Google Shape;234;p23"/>
            <p:cNvSpPr/>
            <p:nvPr/>
          </p:nvSpPr>
          <p:spPr>
            <a:xfrm>
              <a:off x="4005179" y="1308309"/>
              <a:ext cx="448203" cy="324002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3A66B1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235" name="Google Shape;235;p23"/>
            <p:cNvSpPr/>
            <p:nvPr/>
          </p:nvSpPr>
          <p:spPr>
            <a:xfrm>
              <a:off x="3556976" y="1308309"/>
              <a:ext cx="448203" cy="324002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120000"/>
                  </a:lnTo>
                  <a:lnTo>
                    <a:pt x="0" y="120000"/>
                  </a:lnTo>
                </a:path>
              </a:pathLst>
            </a:custGeom>
            <a:noFill/>
            <a:ln cap="flat" cmpd="sng" w="12700">
              <a:solidFill>
                <a:srgbClr val="3A66B1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236" name="Google Shape;236;p23"/>
            <p:cNvSpPr/>
            <p:nvPr/>
          </p:nvSpPr>
          <p:spPr>
            <a:xfrm>
              <a:off x="2698370" y="541503"/>
              <a:ext cx="926997" cy="324002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237" name="Google Shape;237;p23"/>
            <p:cNvSpPr/>
            <p:nvPr/>
          </p:nvSpPr>
          <p:spPr>
            <a:xfrm>
              <a:off x="1391561" y="1308309"/>
              <a:ext cx="448203" cy="324002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3A66B1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238" name="Google Shape;238;p23"/>
            <p:cNvSpPr/>
            <p:nvPr/>
          </p:nvSpPr>
          <p:spPr>
            <a:xfrm>
              <a:off x="943358" y="1308309"/>
              <a:ext cx="448203" cy="324002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120000"/>
                  </a:lnTo>
                  <a:lnTo>
                    <a:pt x="0" y="120000"/>
                  </a:lnTo>
                </a:path>
              </a:pathLst>
            </a:custGeom>
            <a:noFill/>
            <a:ln cap="flat" cmpd="sng" w="12700">
              <a:solidFill>
                <a:srgbClr val="3A66B1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239" name="Google Shape;239;p23"/>
            <p:cNvSpPr/>
            <p:nvPr/>
          </p:nvSpPr>
          <p:spPr>
            <a:xfrm>
              <a:off x="1596763" y="541503"/>
              <a:ext cx="1101607" cy="324002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120000"/>
                  </a:lnTo>
                  <a:lnTo>
                    <a:pt x="0" y="120000"/>
                  </a:lnTo>
                </a:path>
              </a:pathLst>
            </a:cu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240" name="Google Shape;240;p23"/>
            <p:cNvSpPr/>
            <p:nvPr/>
          </p:nvSpPr>
          <p:spPr>
            <a:xfrm>
              <a:off x="2237107" y="1500"/>
              <a:ext cx="922526" cy="540003"/>
            </a:xfrm>
            <a:prstGeom prst="arc">
              <a:avLst>
                <a:gd fmla="val 13200000" name="adj1"/>
                <a:gd fmla="val 19200000" name="adj2"/>
              </a:avLst>
            </a:pr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23"/>
            <p:cNvSpPr/>
            <p:nvPr/>
          </p:nvSpPr>
          <p:spPr>
            <a:xfrm>
              <a:off x="2237107" y="1500"/>
              <a:ext cx="922526" cy="540003"/>
            </a:xfrm>
            <a:prstGeom prst="arc">
              <a:avLst>
                <a:gd fmla="val 2400000" name="adj1"/>
                <a:gd fmla="val 8400000" name="adj2"/>
              </a:avLst>
            </a:pr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23"/>
            <p:cNvSpPr/>
            <p:nvPr/>
          </p:nvSpPr>
          <p:spPr>
            <a:xfrm>
              <a:off x="1775844" y="98700"/>
              <a:ext cx="1845052" cy="345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23"/>
            <p:cNvSpPr txBox="1"/>
            <p:nvPr/>
          </p:nvSpPr>
          <p:spPr>
            <a:xfrm>
              <a:off x="1775844" y="98700"/>
              <a:ext cx="1845052" cy="345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875" lIns="8875" spcFirstLastPara="1" rIns="8875" wrap="square" tIns="88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Times New Roman"/>
                <a:buNone/>
              </a:pPr>
              <a:r>
                <a:rPr b="1" lang="en-US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Data Sources</a:t>
              </a:r>
              <a:endParaRPr/>
            </a:p>
          </p:txBody>
        </p:sp>
        <p:sp>
          <p:nvSpPr>
            <p:cNvPr id="244" name="Google Shape;244;p23"/>
            <p:cNvSpPr/>
            <p:nvPr/>
          </p:nvSpPr>
          <p:spPr>
            <a:xfrm>
              <a:off x="1121560" y="768305"/>
              <a:ext cx="540003" cy="540003"/>
            </a:xfrm>
            <a:prstGeom prst="arc">
              <a:avLst>
                <a:gd fmla="val 13200000" name="adj1"/>
                <a:gd fmla="val 19200000" name="adj2"/>
              </a:avLst>
            </a:pr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23"/>
            <p:cNvSpPr/>
            <p:nvPr/>
          </p:nvSpPr>
          <p:spPr>
            <a:xfrm>
              <a:off x="1121560" y="768305"/>
              <a:ext cx="540003" cy="540003"/>
            </a:xfrm>
            <a:prstGeom prst="arc">
              <a:avLst>
                <a:gd fmla="val 2400000" name="adj1"/>
                <a:gd fmla="val 8400000" name="adj2"/>
              </a:avLst>
            </a:pr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23"/>
            <p:cNvSpPr/>
            <p:nvPr/>
          </p:nvSpPr>
          <p:spPr>
            <a:xfrm>
              <a:off x="851558" y="865506"/>
              <a:ext cx="1080007" cy="345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23"/>
            <p:cNvSpPr txBox="1"/>
            <p:nvPr/>
          </p:nvSpPr>
          <p:spPr>
            <a:xfrm>
              <a:off x="851558" y="865506"/>
              <a:ext cx="1080007" cy="345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875" lIns="8875" spcFirstLastPara="1" rIns="8875" wrap="square" tIns="88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Times New Roman"/>
                <a:buNone/>
              </a:pPr>
              <a:r>
                <a:rPr b="1" lang="en-US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Stations</a:t>
              </a:r>
              <a:endParaRPr/>
            </a:p>
          </p:txBody>
        </p:sp>
        <p:sp>
          <p:nvSpPr>
            <p:cNvPr id="248" name="Google Shape;248;p23"/>
            <p:cNvSpPr/>
            <p:nvPr/>
          </p:nvSpPr>
          <p:spPr>
            <a:xfrm>
              <a:off x="468155" y="1535110"/>
              <a:ext cx="540003" cy="540003"/>
            </a:xfrm>
            <a:prstGeom prst="arc">
              <a:avLst>
                <a:gd fmla="val 13200000" name="adj1"/>
                <a:gd fmla="val 19200000" name="adj2"/>
              </a:avLst>
            </a:pr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23"/>
            <p:cNvSpPr/>
            <p:nvPr/>
          </p:nvSpPr>
          <p:spPr>
            <a:xfrm>
              <a:off x="468155" y="1535110"/>
              <a:ext cx="540003" cy="540003"/>
            </a:xfrm>
            <a:prstGeom prst="arc">
              <a:avLst>
                <a:gd fmla="val 2400000" name="adj1"/>
                <a:gd fmla="val 8400000" name="adj2"/>
              </a:avLst>
            </a:pr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23"/>
            <p:cNvSpPr/>
            <p:nvPr/>
          </p:nvSpPr>
          <p:spPr>
            <a:xfrm>
              <a:off x="198153" y="1632311"/>
              <a:ext cx="1080007" cy="345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23"/>
            <p:cNvSpPr txBox="1"/>
            <p:nvPr/>
          </p:nvSpPr>
          <p:spPr>
            <a:xfrm>
              <a:off x="198153" y="1632311"/>
              <a:ext cx="1080007" cy="345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875" lIns="8875" spcFirstLastPara="1" rIns="8875" wrap="square" tIns="88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Times New Roman"/>
                <a:buNone/>
              </a:pPr>
              <a:r>
                <a:rPr b="1" lang="en-US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HPRCC</a:t>
              </a:r>
              <a:endParaRPr/>
            </a:p>
          </p:txBody>
        </p:sp>
        <p:sp>
          <p:nvSpPr>
            <p:cNvPr id="252" name="Google Shape;252;p23"/>
            <p:cNvSpPr/>
            <p:nvPr/>
          </p:nvSpPr>
          <p:spPr>
            <a:xfrm>
              <a:off x="1774964" y="1535110"/>
              <a:ext cx="540003" cy="540003"/>
            </a:xfrm>
            <a:prstGeom prst="arc">
              <a:avLst>
                <a:gd fmla="val 13200000" name="adj1"/>
                <a:gd fmla="val 19200000" name="adj2"/>
              </a:avLst>
            </a:pr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23"/>
            <p:cNvSpPr/>
            <p:nvPr/>
          </p:nvSpPr>
          <p:spPr>
            <a:xfrm>
              <a:off x="1774964" y="1535110"/>
              <a:ext cx="540003" cy="540003"/>
            </a:xfrm>
            <a:prstGeom prst="arc">
              <a:avLst>
                <a:gd fmla="val 2400000" name="adj1"/>
                <a:gd fmla="val 8400000" name="adj2"/>
              </a:avLst>
            </a:pr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23"/>
            <p:cNvSpPr/>
            <p:nvPr/>
          </p:nvSpPr>
          <p:spPr>
            <a:xfrm>
              <a:off x="1504962" y="1632311"/>
              <a:ext cx="1080007" cy="345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23"/>
            <p:cNvSpPr txBox="1"/>
            <p:nvPr/>
          </p:nvSpPr>
          <p:spPr>
            <a:xfrm>
              <a:off x="1504962" y="1632311"/>
              <a:ext cx="1080007" cy="345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875" lIns="8875" spcFirstLastPara="1" rIns="8875" wrap="square" tIns="88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Times New Roman"/>
                <a:buNone/>
              </a:pPr>
              <a:r>
                <a:rPr b="1" lang="en-US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NREL</a:t>
              </a:r>
              <a:endParaRPr/>
            </a:p>
          </p:txBody>
        </p:sp>
        <p:sp>
          <p:nvSpPr>
            <p:cNvPr id="256" name="Google Shape;256;p23"/>
            <p:cNvSpPr/>
            <p:nvPr/>
          </p:nvSpPr>
          <p:spPr>
            <a:xfrm>
              <a:off x="3505428" y="768305"/>
              <a:ext cx="999503" cy="540003"/>
            </a:xfrm>
            <a:prstGeom prst="arc">
              <a:avLst>
                <a:gd fmla="val 13200000" name="adj1"/>
                <a:gd fmla="val 19200000" name="adj2"/>
              </a:avLst>
            </a:pr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23"/>
            <p:cNvSpPr/>
            <p:nvPr/>
          </p:nvSpPr>
          <p:spPr>
            <a:xfrm>
              <a:off x="3505428" y="768305"/>
              <a:ext cx="999503" cy="540003"/>
            </a:xfrm>
            <a:prstGeom prst="arc">
              <a:avLst>
                <a:gd fmla="val 2400000" name="adj1"/>
                <a:gd fmla="val 8400000" name="adj2"/>
              </a:avLst>
            </a:pr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23"/>
            <p:cNvSpPr/>
            <p:nvPr/>
          </p:nvSpPr>
          <p:spPr>
            <a:xfrm>
              <a:off x="3005676" y="865506"/>
              <a:ext cx="1999007" cy="345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23"/>
            <p:cNvSpPr txBox="1"/>
            <p:nvPr/>
          </p:nvSpPr>
          <p:spPr>
            <a:xfrm>
              <a:off x="3005676" y="865506"/>
              <a:ext cx="1999007" cy="345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875" lIns="8875" spcFirstLastPara="1" rIns="8875" wrap="square" tIns="88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Times New Roman"/>
                <a:buNone/>
              </a:pPr>
              <a:r>
                <a:rPr b="1" lang="en-US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Remote Sensing</a:t>
              </a:r>
              <a:endParaRPr/>
            </a:p>
          </p:txBody>
        </p:sp>
        <p:sp>
          <p:nvSpPr>
            <p:cNvPr id="260" name="Google Shape;260;p23"/>
            <p:cNvSpPr/>
            <p:nvPr/>
          </p:nvSpPr>
          <p:spPr>
            <a:xfrm>
              <a:off x="3081773" y="1535110"/>
              <a:ext cx="540003" cy="540003"/>
            </a:xfrm>
            <a:prstGeom prst="arc">
              <a:avLst>
                <a:gd fmla="val 13200000" name="adj1"/>
                <a:gd fmla="val 19200000" name="adj2"/>
              </a:avLst>
            </a:pr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23"/>
            <p:cNvSpPr/>
            <p:nvPr/>
          </p:nvSpPr>
          <p:spPr>
            <a:xfrm>
              <a:off x="3081773" y="1535110"/>
              <a:ext cx="540003" cy="540003"/>
            </a:xfrm>
            <a:prstGeom prst="arc">
              <a:avLst>
                <a:gd fmla="val 2400000" name="adj1"/>
                <a:gd fmla="val 8400000" name="adj2"/>
              </a:avLst>
            </a:pr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23"/>
            <p:cNvSpPr/>
            <p:nvPr/>
          </p:nvSpPr>
          <p:spPr>
            <a:xfrm>
              <a:off x="2811771" y="1632311"/>
              <a:ext cx="1080007" cy="345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23"/>
            <p:cNvSpPr txBox="1"/>
            <p:nvPr/>
          </p:nvSpPr>
          <p:spPr>
            <a:xfrm>
              <a:off x="2811771" y="1632311"/>
              <a:ext cx="1080007" cy="345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875" lIns="8875" spcFirstLastPara="1" rIns="8875" wrap="square" tIns="88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Times New Roman"/>
                <a:buNone/>
              </a:pPr>
              <a:r>
                <a:rPr b="1" lang="en-US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MODIS</a:t>
              </a:r>
              <a:endParaRPr/>
            </a:p>
          </p:txBody>
        </p:sp>
        <p:sp>
          <p:nvSpPr>
            <p:cNvPr id="264" name="Google Shape;264;p23"/>
            <p:cNvSpPr/>
            <p:nvPr/>
          </p:nvSpPr>
          <p:spPr>
            <a:xfrm>
              <a:off x="4388582" y="1535110"/>
              <a:ext cx="540003" cy="540003"/>
            </a:xfrm>
            <a:prstGeom prst="arc">
              <a:avLst>
                <a:gd fmla="val 13200000" name="adj1"/>
                <a:gd fmla="val 19200000" name="adj2"/>
              </a:avLst>
            </a:pr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23"/>
            <p:cNvSpPr/>
            <p:nvPr/>
          </p:nvSpPr>
          <p:spPr>
            <a:xfrm>
              <a:off x="4388582" y="1535110"/>
              <a:ext cx="540003" cy="540003"/>
            </a:xfrm>
            <a:prstGeom prst="arc">
              <a:avLst>
                <a:gd fmla="val 2400000" name="adj1"/>
                <a:gd fmla="val 8400000" name="adj2"/>
              </a:avLst>
            </a:pr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23"/>
            <p:cNvSpPr/>
            <p:nvPr/>
          </p:nvSpPr>
          <p:spPr>
            <a:xfrm>
              <a:off x="4118580" y="1632311"/>
              <a:ext cx="1080007" cy="345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23"/>
            <p:cNvSpPr txBox="1"/>
            <p:nvPr/>
          </p:nvSpPr>
          <p:spPr>
            <a:xfrm>
              <a:off x="4118580" y="1632311"/>
              <a:ext cx="1080007" cy="345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875" lIns="8875" spcFirstLastPara="1" rIns="8875" wrap="square" tIns="88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Times New Roman"/>
                <a:buNone/>
              </a:pPr>
              <a:r>
                <a:rPr b="1" lang="en-US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GPM</a:t>
              </a:r>
              <a:endParaRPr/>
            </a:p>
          </p:txBody>
        </p:sp>
        <p:sp>
          <p:nvSpPr>
            <p:cNvPr id="268" name="Google Shape;268;p23"/>
            <p:cNvSpPr/>
            <p:nvPr/>
          </p:nvSpPr>
          <p:spPr>
            <a:xfrm>
              <a:off x="3081773" y="2301915"/>
              <a:ext cx="540003" cy="540003"/>
            </a:xfrm>
            <a:prstGeom prst="arc">
              <a:avLst>
                <a:gd fmla="val 13200000" name="adj1"/>
                <a:gd fmla="val 19200000" name="adj2"/>
              </a:avLst>
            </a:pr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23"/>
            <p:cNvSpPr/>
            <p:nvPr/>
          </p:nvSpPr>
          <p:spPr>
            <a:xfrm>
              <a:off x="3081773" y="2301915"/>
              <a:ext cx="540003" cy="540003"/>
            </a:xfrm>
            <a:prstGeom prst="arc">
              <a:avLst>
                <a:gd fmla="val 2400000" name="adj1"/>
                <a:gd fmla="val 8400000" name="adj2"/>
              </a:avLst>
            </a:pr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23"/>
            <p:cNvSpPr/>
            <p:nvPr/>
          </p:nvSpPr>
          <p:spPr>
            <a:xfrm>
              <a:off x="2811771" y="2399116"/>
              <a:ext cx="1080007" cy="345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23"/>
            <p:cNvSpPr txBox="1"/>
            <p:nvPr/>
          </p:nvSpPr>
          <p:spPr>
            <a:xfrm>
              <a:off x="2811771" y="2399116"/>
              <a:ext cx="1080007" cy="345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875" lIns="8875" spcFirstLastPara="1" rIns="8875" wrap="square" tIns="88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Times New Roman"/>
                <a:buNone/>
              </a:pPr>
              <a:r>
                <a:rPr b="1" lang="en-US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NEXRAD</a:t>
              </a:r>
              <a:endParaRPr/>
            </a:p>
          </p:txBody>
        </p:sp>
        <p:sp>
          <p:nvSpPr>
            <p:cNvPr id="272" name="Google Shape;272;p23"/>
            <p:cNvSpPr/>
            <p:nvPr/>
          </p:nvSpPr>
          <p:spPr>
            <a:xfrm>
              <a:off x="4388582" y="2301915"/>
              <a:ext cx="540003" cy="540003"/>
            </a:xfrm>
            <a:prstGeom prst="arc">
              <a:avLst>
                <a:gd fmla="val 13200000" name="adj1"/>
                <a:gd fmla="val 19200000" name="adj2"/>
              </a:avLst>
            </a:pr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23"/>
            <p:cNvSpPr/>
            <p:nvPr/>
          </p:nvSpPr>
          <p:spPr>
            <a:xfrm>
              <a:off x="4388582" y="2301915"/>
              <a:ext cx="540003" cy="540003"/>
            </a:xfrm>
            <a:prstGeom prst="arc">
              <a:avLst>
                <a:gd fmla="val 2400000" name="adj1"/>
                <a:gd fmla="val 8400000" name="adj2"/>
              </a:avLst>
            </a:pr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23"/>
            <p:cNvSpPr/>
            <p:nvPr/>
          </p:nvSpPr>
          <p:spPr>
            <a:xfrm>
              <a:off x="4118580" y="2399116"/>
              <a:ext cx="1080007" cy="345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23"/>
            <p:cNvSpPr txBox="1"/>
            <p:nvPr/>
          </p:nvSpPr>
          <p:spPr>
            <a:xfrm>
              <a:off x="4118580" y="2399116"/>
              <a:ext cx="1080007" cy="345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875" lIns="8875" spcFirstLastPara="1" rIns="8875" wrap="square" tIns="88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Times New Roman"/>
                <a:buNone/>
              </a:pPr>
              <a:r>
                <a:rPr b="1" lang="en-US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DAYMET</a:t>
              </a:r>
              <a:endParaRPr/>
            </a:p>
          </p:txBody>
        </p:sp>
        <p:sp>
          <p:nvSpPr>
            <p:cNvPr id="276" name="Google Shape;276;p23"/>
            <p:cNvSpPr/>
            <p:nvPr/>
          </p:nvSpPr>
          <p:spPr>
            <a:xfrm>
              <a:off x="3081773" y="3068721"/>
              <a:ext cx="540003" cy="540003"/>
            </a:xfrm>
            <a:prstGeom prst="arc">
              <a:avLst>
                <a:gd fmla="val 13200000" name="adj1"/>
                <a:gd fmla="val 19200000" name="adj2"/>
              </a:avLst>
            </a:pr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23"/>
            <p:cNvSpPr/>
            <p:nvPr/>
          </p:nvSpPr>
          <p:spPr>
            <a:xfrm>
              <a:off x="3081773" y="3068721"/>
              <a:ext cx="540003" cy="540003"/>
            </a:xfrm>
            <a:prstGeom prst="arc">
              <a:avLst>
                <a:gd fmla="val 2400000" name="adj1"/>
                <a:gd fmla="val 8400000" name="adj2"/>
              </a:avLst>
            </a:pr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23"/>
            <p:cNvSpPr/>
            <p:nvPr/>
          </p:nvSpPr>
          <p:spPr>
            <a:xfrm>
              <a:off x="2811771" y="3165921"/>
              <a:ext cx="1080007" cy="345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23"/>
            <p:cNvSpPr txBox="1"/>
            <p:nvPr/>
          </p:nvSpPr>
          <p:spPr>
            <a:xfrm>
              <a:off x="2811771" y="3165921"/>
              <a:ext cx="1080007" cy="345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875" lIns="8875" spcFirstLastPara="1" rIns="8875" wrap="square" tIns="88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Times New Roman"/>
                <a:buNone/>
              </a:pPr>
              <a:r>
                <a:rPr b="1" lang="en-US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SMAP</a:t>
              </a:r>
              <a:endParaRPr/>
            </a:p>
          </p:txBody>
        </p:sp>
        <p:sp>
          <p:nvSpPr>
            <p:cNvPr id="280" name="Google Shape;280;p23"/>
            <p:cNvSpPr/>
            <p:nvPr/>
          </p:nvSpPr>
          <p:spPr>
            <a:xfrm>
              <a:off x="4473338" y="3068721"/>
              <a:ext cx="709516" cy="540003"/>
            </a:xfrm>
            <a:prstGeom prst="arc">
              <a:avLst>
                <a:gd fmla="val 13200000" name="adj1"/>
                <a:gd fmla="val 19200000" name="adj2"/>
              </a:avLst>
            </a:pr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23"/>
            <p:cNvSpPr/>
            <p:nvPr/>
          </p:nvSpPr>
          <p:spPr>
            <a:xfrm>
              <a:off x="4473338" y="3068721"/>
              <a:ext cx="709516" cy="540003"/>
            </a:xfrm>
            <a:prstGeom prst="arc">
              <a:avLst>
                <a:gd fmla="val 2400000" name="adj1"/>
                <a:gd fmla="val 8400000" name="adj2"/>
              </a:avLst>
            </a:pr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23"/>
            <p:cNvSpPr/>
            <p:nvPr/>
          </p:nvSpPr>
          <p:spPr>
            <a:xfrm>
              <a:off x="4118580" y="3165921"/>
              <a:ext cx="1419032" cy="345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23"/>
            <p:cNvSpPr txBox="1"/>
            <p:nvPr/>
          </p:nvSpPr>
          <p:spPr>
            <a:xfrm>
              <a:off x="4118580" y="3165921"/>
              <a:ext cx="1419032" cy="345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875" lIns="8875" spcFirstLastPara="1" rIns="8875" wrap="square" tIns="88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Times New Roman"/>
                <a:buNone/>
              </a:pPr>
              <a:r>
                <a:rPr b="1" lang="en-US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LANDSAT</a:t>
              </a:r>
              <a:endParaRPr/>
            </a:p>
          </p:txBody>
        </p:sp>
      </p:grpSp>
      <p:sp>
        <p:nvSpPr>
          <p:cNvPr id="284" name="Google Shape;284;p23"/>
          <p:cNvSpPr/>
          <p:nvPr/>
        </p:nvSpPr>
        <p:spPr>
          <a:xfrm>
            <a:off x="135362" y="529201"/>
            <a:ext cx="2560320" cy="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599" y="0"/>
                </a:lnTo>
                <a:lnTo>
                  <a:pt x="21599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4275" lIns="14275" spcFirstLastPara="1" rIns="14275" wrap="square" tIns="14275">
            <a:no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85" name="Google Shape;285;p23"/>
          <p:cNvGraphicFramePr/>
          <p:nvPr/>
        </p:nvGraphicFramePr>
        <p:xfrm>
          <a:off x="5109880" y="83037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{C058BB54-18D4-4B76-8E83-467020AF37EB}</a:tableStyleId>
              </a:tblPr>
              <a:tblGrid>
                <a:gridCol w="773100"/>
                <a:gridCol w="1474325"/>
                <a:gridCol w="1774675"/>
                <a:gridCol w="1951100"/>
              </a:tblGrid>
              <a:tr h="4935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Year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Total</a:t>
                      </a:r>
                      <a:endParaRPr sz="20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Complete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Uncompleted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3532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2014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42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22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3532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2015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49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26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23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3532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2016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</a:tbl>
          </a:graphicData>
        </a:graphic>
      </p:graphicFrame>
      <p:grpSp>
        <p:nvGrpSpPr>
          <p:cNvPr id="286" name="Google Shape;286;p23"/>
          <p:cNvGrpSpPr/>
          <p:nvPr/>
        </p:nvGrpSpPr>
        <p:grpSpPr>
          <a:xfrm>
            <a:off x="224013" y="1652812"/>
            <a:ext cx="2467525" cy="4193579"/>
            <a:chOff x="190492" y="666975"/>
            <a:chExt cx="2467525" cy="4193579"/>
          </a:xfrm>
        </p:grpSpPr>
        <p:sp>
          <p:nvSpPr>
            <p:cNvPr id="287" name="Google Shape;287;p23"/>
            <p:cNvSpPr txBox="1"/>
            <p:nvPr/>
          </p:nvSpPr>
          <p:spPr>
            <a:xfrm>
              <a:off x="714495" y="4403354"/>
              <a:ext cx="1378385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Wind Gust</a:t>
              </a:r>
              <a:endParaRPr/>
            </a:p>
          </p:txBody>
        </p:sp>
        <p:pic>
          <p:nvPicPr>
            <p:cNvPr descr="Thermometer" id="288" name="Google Shape;288;p2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97009" y="666975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9" name="Google Shape;289;p23"/>
            <p:cNvSpPr/>
            <p:nvPr/>
          </p:nvSpPr>
          <p:spPr>
            <a:xfrm>
              <a:off x="642938" y="740146"/>
              <a:ext cx="1492716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Temperature</a:t>
              </a:r>
              <a:endParaRPr/>
            </a:p>
          </p:txBody>
        </p:sp>
        <p:pic>
          <p:nvPicPr>
            <p:cNvPr descr="Sun" id="290" name="Google Shape;290;p2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98529" y="2319102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23"/>
            <p:cNvSpPr/>
            <p:nvPr/>
          </p:nvSpPr>
          <p:spPr>
            <a:xfrm>
              <a:off x="685192" y="2342680"/>
              <a:ext cx="1742785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Solar Radiation</a:t>
              </a:r>
              <a:endParaRPr/>
            </a:p>
          </p:txBody>
        </p:sp>
        <p:pic>
          <p:nvPicPr>
            <p:cNvPr descr="Rain" id="292" name="Google Shape;292;p2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98529" y="2864250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3" name="Google Shape;293;p23"/>
            <p:cNvSpPr/>
            <p:nvPr/>
          </p:nvSpPr>
          <p:spPr>
            <a:xfrm>
              <a:off x="678630" y="2890318"/>
              <a:ext cx="979755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Rainfall</a:t>
              </a:r>
              <a:endParaRPr/>
            </a:p>
          </p:txBody>
        </p:sp>
        <p:sp>
          <p:nvSpPr>
            <p:cNvPr id="294" name="Google Shape;294;p23"/>
            <p:cNvSpPr/>
            <p:nvPr/>
          </p:nvSpPr>
          <p:spPr>
            <a:xfrm>
              <a:off x="642938" y="1254786"/>
              <a:ext cx="1204176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Dew Point</a:t>
              </a:r>
              <a:endParaRPr/>
            </a:p>
          </p:txBody>
        </p:sp>
        <p:pic>
          <p:nvPicPr>
            <p:cNvPr id="295" name="Google Shape;295;p23"/>
            <p:cNvPicPr preferRelativeResize="0"/>
            <p:nvPr/>
          </p:nvPicPr>
          <p:blipFill rotWithShape="1">
            <a:blip r:embed="rId7">
              <a:alphaModFix/>
            </a:blip>
            <a:srcRect b="29503" l="2924" r="2355" t="-1"/>
            <a:stretch/>
          </p:blipFill>
          <p:spPr>
            <a:xfrm>
              <a:off x="191965" y="1734863"/>
              <a:ext cx="454253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6" name="Google Shape;296;p23"/>
            <p:cNvSpPr/>
            <p:nvPr/>
          </p:nvSpPr>
          <p:spPr>
            <a:xfrm>
              <a:off x="658752" y="1788165"/>
              <a:ext cx="1999265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Relative Humidity</a:t>
              </a:r>
              <a:endParaRPr/>
            </a:p>
          </p:txBody>
        </p:sp>
        <p:pic>
          <p:nvPicPr>
            <p:cNvPr descr="Gauge" id="297" name="Google Shape;297;p23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190492" y="3347515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8" name="Google Shape;298;p23"/>
            <p:cNvSpPr/>
            <p:nvPr/>
          </p:nvSpPr>
          <p:spPr>
            <a:xfrm>
              <a:off x="697440" y="3418808"/>
              <a:ext cx="1383712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Wind Speed</a:t>
              </a:r>
              <a:endParaRPr/>
            </a:p>
          </p:txBody>
        </p:sp>
        <p:pic>
          <p:nvPicPr>
            <p:cNvPr descr="Map compass" id="299" name="Google Shape;299;p23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99998" y="3865000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0" name="Google Shape;300;p23"/>
            <p:cNvSpPr/>
            <p:nvPr/>
          </p:nvSpPr>
          <p:spPr>
            <a:xfrm>
              <a:off x="685192" y="3908934"/>
              <a:ext cx="1717137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Wind Direction</a:t>
              </a:r>
              <a:endParaRPr/>
            </a:p>
          </p:txBody>
        </p:sp>
        <p:pic>
          <p:nvPicPr>
            <p:cNvPr descr="Water" id="301" name="Google Shape;301;p23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97009" y="1212124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2" name="Google Shape;302;p23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98529" y="4403354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3" name="Google Shape;303;p23"/>
          <p:cNvSpPr txBox="1"/>
          <p:nvPr/>
        </p:nvSpPr>
        <p:spPr>
          <a:xfrm>
            <a:off x="6850859" y="368710"/>
            <a:ext cx="2044149" cy="46166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EXPERIMENTS</a:t>
            </a:r>
            <a:endParaRPr/>
          </a:p>
        </p:txBody>
      </p:sp>
      <p:grpSp>
        <p:nvGrpSpPr>
          <p:cNvPr id="304" name="Google Shape;304;p23"/>
          <p:cNvGrpSpPr/>
          <p:nvPr/>
        </p:nvGrpSpPr>
        <p:grpSpPr>
          <a:xfrm>
            <a:off x="6317006" y="5241750"/>
            <a:ext cx="750526" cy="563360"/>
            <a:chOff x="4911096" y="3923264"/>
            <a:chExt cx="750526" cy="563360"/>
          </a:xfrm>
        </p:grpSpPr>
        <p:sp>
          <p:nvSpPr>
            <p:cNvPr id="305" name="Google Shape;305;p23"/>
            <p:cNvSpPr/>
            <p:nvPr/>
          </p:nvSpPr>
          <p:spPr>
            <a:xfrm>
              <a:off x="5057730" y="3923264"/>
              <a:ext cx="410772" cy="410772"/>
            </a:xfrm>
            <a:prstGeom prst="arc">
              <a:avLst>
                <a:gd fmla="val 13200000" name="adj1"/>
                <a:gd fmla="val 19200000" name="adj2"/>
              </a:avLst>
            </a:pr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23"/>
            <p:cNvSpPr/>
            <p:nvPr/>
          </p:nvSpPr>
          <p:spPr>
            <a:xfrm>
              <a:off x="5057730" y="4075852"/>
              <a:ext cx="410772" cy="410772"/>
            </a:xfrm>
            <a:prstGeom prst="arc">
              <a:avLst>
                <a:gd fmla="val 2400000" name="adj1"/>
                <a:gd fmla="val 8400000" name="adj2"/>
              </a:avLst>
            </a:pr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23"/>
            <p:cNvSpPr txBox="1"/>
            <p:nvPr/>
          </p:nvSpPr>
          <p:spPr>
            <a:xfrm>
              <a:off x="4911096" y="4075852"/>
              <a:ext cx="750526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HRRR</a:t>
              </a:r>
              <a:endParaRPr/>
            </a:p>
          </p:txBody>
        </p:sp>
      </p:grpSp>
      <p:grpSp>
        <p:nvGrpSpPr>
          <p:cNvPr id="308" name="Google Shape;308;p23"/>
          <p:cNvGrpSpPr/>
          <p:nvPr/>
        </p:nvGrpSpPr>
        <p:grpSpPr>
          <a:xfrm>
            <a:off x="7275741" y="5165456"/>
            <a:ext cx="550151" cy="563360"/>
            <a:chOff x="4996160" y="3923264"/>
            <a:chExt cx="550151" cy="563360"/>
          </a:xfrm>
        </p:grpSpPr>
        <p:sp>
          <p:nvSpPr>
            <p:cNvPr id="309" name="Google Shape;309;p23"/>
            <p:cNvSpPr/>
            <p:nvPr/>
          </p:nvSpPr>
          <p:spPr>
            <a:xfrm>
              <a:off x="5057730" y="3923264"/>
              <a:ext cx="410772" cy="410772"/>
            </a:xfrm>
            <a:prstGeom prst="arc">
              <a:avLst>
                <a:gd fmla="val 13200000" name="adj1"/>
                <a:gd fmla="val 19200000" name="adj2"/>
              </a:avLst>
            </a:pr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23"/>
            <p:cNvSpPr/>
            <p:nvPr/>
          </p:nvSpPr>
          <p:spPr>
            <a:xfrm>
              <a:off x="5057730" y="4075852"/>
              <a:ext cx="410772" cy="410772"/>
            </a:xfrm>
            <a:prstGeom prst="arc">
              <a:avLst>
                <a:gd fmla="val 2400000" name="adj1"/>
                <a:gd fmla="val 8400000" name="adj2"/>
              </a:avLst>
            </a:pr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23"/>
            <p:cNvSpPr txBox="1"/>
            <p:nvPr/>
          </p:nvSpPr>
          <p:spPr>
            <a:xfrm>
              <a:off x="4996160" y="4075852"/>
              <a:ext cx="550151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CFS</a:t>
              </a:r>
              <a:endParaRPr/>
            </a:p>
          </p:txBody>
        </p:sp>
      </p:grpSp>
      <p:grpSp>
        <p:nvGrpSpPr>
          <p:cNvPr id="312" name="Google Shape;312;p23"/>
          <p:cNvGrpSpPr/>
          <p:nvPr/>
        </p:nvGrpSpPr>
        <p:grpSpPr>
          <a:xfrm>
            <a:off x="5417623" y="5241750"/>
            <a:ext cx="867545" cy="563360"/>
            <a:chOff x="4911096" y="3923264"/>
            <a:chExt cx="867545" cy="563360"/>
          </a:xfrm>
        </p:grpSpPr>
        <p:sp>
          <p:nvSpPr>
            <p:cNvPr id="313" name="Google Shape;313;p23"/>
            <p:cNvSpPr/>
            <p:nvPr/>
          </p:nvSpPr>
          <p:spPr>
            <a:xfrm>
              <a:off x="5057730" y="3923264"/>
              <a:ext cx="410772" cy="410772"/>
            </a:xfrm>
            <a:prstGeom prst="arc">
              <a:avLst>
                <a:gd fmla="val 13200000" name="adj1"/>
                <a:gd fmla="val 19200000" name="adj2"/>
              </a:avLst>
            </a:pr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23"/>
            <p:cNvSpPr/>
            <p:nvPr/>
          </p:nvSpPr>
          <p:spPr>
            <a:xfrm>
              <a:off x="5057730" y="4075852"/>
              <a:ext cx="410772" cy="410772"/>
            </a:xfrm>
            <a:prstGeom prst="arc">
              <a:avLst>
                <a:gd fmla="val 2400000" name="adj1"/>
                <a:gd fmla="val 8400000" name="adj2"/>
              </a:avLst>
            </a:pr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23"/>
            <p:cNvSpPr txBox="1"/>
            <p:nvPr/>
          </p:nvSpPr>
          <p:spPr>
            <a:xfrm>
              <a:off x="4911096" y="4075852"/>
              <a:ext cx="867545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ECMRF</a:t>
              </a:r>
              <a:endParaRPr/>
            </a:p>
          </p:txBody>
        </p:sp>
      </p:grpSp>
      <p:sp>
        <p:nvSpPr>
          <p:cNvPr id="316" name="Google Shape;316;p23"/>
          <p:cNvSpPr txBox="1"/>
          <p:nvPr/>
        </p:nvSpPr>
        <p:spPr>
          <a:xfrm>
            <a:off x="5975029" y="4666171"/>
            <a:ext cx="1210588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Forecasts</a:t>
            </a:r>
            <a:endParaRPr/>
          </a:p>
        </p:txBody>
      </p:sp>
      <p:sp>
        <p:nvSpPr>
          <p:cNvPr id="317" name="Google Shape;317;p23"/>
          <p:cNvSpPr txBox="1"/>
          <p:nvPr/>
        </p:nvSpPr>
        <p:spPr>
          <a:xfrm>
            <a:off x="4200525" y="3171825"/>
            <a:ext cx="64152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3-HR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" name="Google Shape;322;p24"/>
          <p:cNvPicPr preferRelativeResize="0"/>
          <p:nvPr/>
        </p:nvPicPr>
        <p:blipFill rotWithShape="1">
          <a:blip r:embed="rId3">
            <a:alphaModFix/>
          </a:blip>
          <a:srcRect b="0" l="23802" r="24273" t="0"/>
          <a:stretch/>
        </p:blipFill>
        <p:spPr>
          <a:xfrm>
            <a:off x="-1" y="-1"/>
            <a:ext cx="3855379" cy="6848371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ctr" dir="5400000" dist="50800">
              <a:srgbClr val="000000">
                <a:alpha val="0"/>
              </a:srgbClr>
            </a:outerShdw>
          </a:effectLst>
        </p:spPr>
      </p:pic>
      <p:sp>
        <p:nvSpPr>
          <p:cNvPr id="323" name="Google Shape;323;p24"/>
          <p:cNvSpPr/>
          <p:nvPr/>
        </p:nvSpPr>
        <p:spPr>
          <a:xfrm>
            <a:off x="170819" y="100355"/>
            <a:ext cx="3330775" cy="605936"/>
          </a:xfrm>
          <a:prstGeom prst="rect">
            <a:avLst/>
          </a:prstGeom>
          <a:noFill/>
          <a:ln>
            <a:noFill/>
          </a:ln>
        </p:spPr>
        <p:txBody>
          <a:bodyPr anchorCtr="0" anchor="t" bIns="25700" lIns="51425" spcFirstLastPara="1" rIns="51425" wrap="square" tIns="2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Collected Data</a:t>
            </a:r>
            <a:endParaRPr/>
          </a:p>
        </p:txBody>
      </p:sp>
      <p:sp>
        <p:nvSpPr>
          <p:cNvPr id="324" name="Google Shape;324;p24"/>
          <p:cNvSpPr txBox="1"/>
          <p:nvPr/>
        </p:nvSpPr>
        <p:spPr>
          <a:xfrm>
            <a:off x="181452" y="1218942"/>
            <a:ext cx="3320142" cy="2180405"/>
          </a:xfrm>
          <a:prstGeom prst="rect">
            <a:avLst/>
          </a:prstGeom>
          <a:noFill/>
          <a:ln>
            <a:noFill/>
          </a:ln>
        </p:spPr>
        <p:txBody>
          <a:bodyPr anchorCtr="0" anchor="t" bIns="12850" lIns="25700" spcFirstLastPara="1" rIns="25700" wrap="square" tIns="1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Trials 23 → 43</a:t>
            </a:r>
            <a:endParaRPr sz="2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Locations 19 → 38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States/Prov. 13 → 22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PIs 19 → 32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Plots 12.5 K→ 21.1K</a:t>
            </a:r>
            <a:endParaRPr/>
          </a:p>
        </p:txBody>
      </p:sp>
      <p:sp>
        <p:nvSpPr>
          <p:cNvPr id="325" name="Google Shape;325;p24"/>
          <p:cNvSpPr txBox="1"/>
          <p:nvPr/>
        </p:nvSpPr>
        <p:spPr>
          <a:xfrm>
            <a:off x="139909" y="4512482"/>
            <a:ext cx="3567154" cy="1318631"/>
          </a:xfrm>
          <a:prstGeom prst="rect">
            <a:avLst/>
          </a:prstGeom>
          <a:noFill/>
          <a:ln>
            <a:noFill/>
          </a:ln>
        </p:spPr>
        <p:txBody>
          <a:bodyPr anchorCtr="0" anchor="t" bIns="12850" lIns="25700" spcFirstLastPara="1" rIns="25700" wrap="square" tIns="1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Unique inbreeds 300</a:t>
            </a:r>
            <a:endParaRPr sz="2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Hybrids 250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20 to 40 across locations</a:t>
            </a:r>
            <a:endParaRPr/>
          </a:p>
        </p:txBody>
      </p:sp>
      <p:pic>
        <p:nvPicPr>
          <p:cNvPr id="326" name="Google Shape;326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55378" y="847713"/>
            <a:ext cx="8281064" cy="543406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7" name="Google Shape;327;p24"/>
          <p:cNvGrpSpPr/>
          <p:nvPr/>
        </p:nvGrpSpPr>
        <p:grpSpPr>
          <a:xfrm>
            <a:off x="4060847" y="4291068"/>
            <a:ext cx="576942" cy="1259481"/>
            <a:chOff x="2030186" y="3826105"/>
            <a:chExt cx="576942" cy="1259481"/>
          </a:xfrm>
        </p:grpSpPr>
        <p:sp>
          <p:nvSpPr>
            <p:cNvPr id="328" name="Google Shape;328;p24"/>
            <p:cNvSpPr/>
            <p:nvPr/>
          </p:nvSpPr>
          <p:spPr>
            <a:xfrm>
              <a:off x="2046515" y="3918039"/>
              <a:ext cx="206828" cy="19594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329" name="Google Shape;329;p24"/>
            <p:cNvSpPr/>
            <p:nvPr/>
          </p:nvSpPr>
          <p:spPr>
            <a:xfrm>
              <a:off x="2035629" y="4212773"/>
              <a:ext cx="206828" cy="195942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330" name="Google Shape;330;p24"/>
            <p:cNvSpPr/>
            <p:nvPr/>
          </p:nvSpPr>
          <p:spPr>
            <a:xfrm>
              <a:off x="2030186" y="4506782"/>
              <a:ext cx="206828" cy="195942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331" name="Google Shape;331;p24"/>
            <p:cNvSpPr/>
            <p:nvPr/>
          </p:nvSpPr>
          <p:spPr>
            <a:xfrm>
              <a:off x="2030186" y="4798844"/>
              <a:ext cx="206828" cy="19594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grpSp>
          <p:nvGrpSpPr>
            <p:cNvPr id="332" name="Google Shape;332;p24"/>
            <p:cNvGrpSpPr/>
            <p:nvPr/>
          </p:nvGrpSpPr>
          <p:grpSpPr>
            <a:xfrm>
              <a:off x="2237014" y="3826105"/>
              <a:ext cx="370114" cy="1259481"/>
              <a:chOff x="2237014" y="3826105"/>
              <a:chExt cx="370114" cy="1259481"/>
            </a:xfrm>
          </p:grpSpPr>
          <p:sp>
            <p:nvSpPr>
              <p:cNvPr id="333" name="Google Shape;333;p24"/>
              <p:cNvSpPr txBox="1"/>
              <p:nvPr/>
            </p:nvSpPr>
            <p:spPr>
              <a:xfrm>
                <a:off x="2237014" y="3826105"/>
                <a:ext cx="370114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dk1"/>
                    </a:solidFill>
                    <a:latin typeface="Gill Sans"/>
                    <a:ea typeface="Gill Sans"/>
                    <a:cs typeface="Gill Sans"/>
                    <a:sym typeface="Gill Sans"/>
                  </a:rPr>
                  <a:t>1</a:t>
                </a:r>
                <a:endParaRPr/>
              </a:p>
            </p:txBody>
          </p:sp>
          <p:sp>
            <p:nvSpPr>
              <p:cNvPr id="334" name="Google Shape;334;p24"/>
              <p:cNvSpPr txBox="1"/>
              <p:nvPr/>
            </p:nvSpPr>
            <p:spPr>
              <a:xfrm>
                <a:off x="2269671" y="4108676"/>
                <a:ext cx="310243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dk1"/>
                    </a:solidFill>
                    <a:latin typeface="Gill Sans"/>
                    <a:ea typeface="Gill Sans"/>
                    <a:cs typeface="Gill Sans"/>
                    <a:sym typeface="Gill Sans"/>
                  </a:rPr>
                  <a:t>2</a:t>
                </a:r>
                <a:endParaRPr/>
              </a:p>
            </p:txBody>
          </p:sp>
          <p:sp>
            <p:nvSpPr>
              <p:cNvPr id="335" name="Google Shape;335;p24"/>
              <p:cNvSpPr txBox="1"/>
              <p:nvPr/>
            </p:nvSpPr>
            <p:spPr>
              <a:xfrm>
                <a:off x="2237014" y="4410357"/>
                <a:ext cx="370114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dk1"/>
                    </a:solidFill>
                    <a:latin typeface="Gill Sans"/>
                    <a:ea typeface="Gill Sans"/>
                    <a:cs typeface="Gill Sans"/>
                    <a:sym typeface="Gill Sans"/>
                  </a:rPr>
                  <a:t>3</a:t>
                </a:r>
                <a:endParaRPr/>
              </a:p>
            </p:txBody>
          </p:sp>
          <p:sp>
            <p:nvSpPr>
              <p:cNvPr id="336" name="Google Shape;336;p24"/>
              <p:cNvSpPr txBox="1"/>
              <p:nvPr/>
            </p:nvSpPr>
            <p:spPr>
              <a:xfrm>
                <a:off x="2237014" y="4716254"/>
                <a:ext cx="370114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dk1"/>
                    </a:solidFill>
                    <a:latin typeface="Gill Sans"/>
                    <a:ea typeface="Gill Sans"/>
                    <a:cs typeface="Gill Sans"/>
                    <a:sym typeface="Gill Sans"/>
                  </a:rPr>
                  <a:t>4</a:t>
                </a:r>
                <a:endParaRPr/>
              </a:p>
            </p:txBody>
          </p:sp>
        </p:grpSp>
      </p:grpSp>
      <p:sp>
        <p:nvSpPr>
          <p:cNvPr id="337" name="Google Shape;337;p24"/>
          <p:cNvSpPr txBox="1"/>
          <p:nvPr/>
        </p:nvSpPr>
        <p:spPr>
          <a:xfrm>
            <a:off x="3873099" y="5678695"/>
            <a:ext cx="368934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Years of collected data since 2014</a:t>
            </a:r>
            <a:endParaRPr/>
          </a:p>
        </p:txBody>
      </p:sp>
      <p:sp>
        <p:nvSpPr>
          <p:cNvPr id="338" name="Google Shape;338;p24"/>
          <p:cNvSpPr/>
          <p:nvPr/>
        </p:nvSpPr>
        <p:spPr>
          <a:xfrm>
            <a:off x="187778" y="529201"/>
            <a:ext cx="731520" cy="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599" y="0"/>
                </a:lnTo>
                <a:lnTo>
                  <a:pt x="21599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4275" lIns="14275" spcFirstLastPara="1" rIns="14275" wrap="square" tIns="14275">
            <a:no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39" name="Google Shape;339;p24"/>
          <p:cNvSpPr/>
          <p:nvPr/>
        </p:nvSpPr>
        <p:spPr>
          <a:xfrm>
            <a:off x="236063" y="3859720"/>
            <a:ext cx="847725" cy="28575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340" name="Google Shape;340;p24"/>
          <p:cNvSpPr/>
          <p:nvPr/>
        </p:nvSpPr>
        <p:spPr>
          <a:xfrm>
            <a:off x="259871" y="725978"/>
            <a:ext cx="847725" cy="28575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Google Shape;345;p25"/>
          <p:cNvPicPr preferRelativeResize="0"/>
          <p:nvPr/>
        </p:nvPicPr>
        <p:blipFill rotWithShape="1">
          <a:blip r:embed="rId3">
            <a:alphaModFix/>
          </a:blip>
          <a:srcRect b="0" l="23802" r="24273" t="0"/>
          <a:stretch/>
        </p:blipFill>
        <p:spPr>
          <a:xfrm>
            <a:off x="12116" y="-11816"/>
            <a:ext cx="3478187" cy="6923739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ctr" dir="5400000" dist="50800">
              <a:srgbClr val="000000">
                <a:alpha val="0"/>
              </a:srgbClr>
            </a:outerShdw>
          </a:effectLst>
        </p:spPr>
      </p:pic>
      <p:sp>
        <p:nvSpPr>
          <p:cNvPr id="346" name="Google Shape;346;p25"/>
          <p:cNvSpPr txBox="1"/>
          <p:nvPr/>
        </p:nvSpPr>
        <p:spPr>
          <a:xfrm>
            <a:off x="12116" y="462364"/>
            <a:ext cx="4591138" cy="487475"/>
          </a:xfrm>
          <a:prstGeom prst="rect">
            <a:avLst/>
          </a:prstGeom>
          <a:noFill/>
          <a:ln>
            <a:noFill/>
          </a:ln>
        </p:spPr>
        <p:txBody>
          <a:bodyPr anchorCtr="0" anchor="t" bIns="19275" lIns="38575" spcFirstLastPara="1" rIns="38575" wrap="square" tIns="19275">
            <a:no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Database  Improvement</a:t>
            </a:r>
            <a:endParaRPr/>
          </a:p>
        </p:txBody>
      </p:sp>
      <p:sp>
        <p:nvSpPr>
          <p:cNvPr id="347" name="Google Shape;347;p25"/>
          <p:cNvSpPr txBox="1"/>
          <p:nvPr/>
        </p:nvSpPr>
        <p:spPr>
          <a:xfrm>
            <a:off x="131186" y="1933943"/>
            <a:ext cx="3312629" cy="325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7800" lvl="0" marL="9144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Integration of various data sources</a:t>
            </a:r>
            <a:endParaRPr/>
          </a:p>
          <a:p>
            <a:pPr indent="0" lvl="0" marL="9144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sz="2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177800" lvl="0" marL="9144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Correction the data</a:t>
            </a:r>
            <a:endParaRPr/>
          </a:p>
          <a:p>
            <a:pPr indent="0" lvl="0" marL="9144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sz="2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177800" lvl="0" marL="9144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Data “filling”</a:t>
            </a:r>
            <a:endParaRPr/>
          </a:p>
        </p:txBody>
      </p:sp>
      <p:sp>
        <p:nvSpPr>
          <p:cNvPr id="348" name="Google Shape;348;p25"/>
          <p:cNvSpPr/>
          <p:nvPr/>
        </p:nvSpPr>
        <p:spPr>
          <a:xfrm flipH="1" rot="10800000">
            <a:off x="100314" y="1211978"/>
            <a:ext cx="2535757" cy="45719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4275" lIns="14275" spcFirstLastPara="1" rIns="14275" wrap="square" tIns="14275">
            <a:no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49" name="Google Shape;349;p25"/>
          <p:cNvSpPr/>
          <p:nvPr/>
        </p:nvSpPr>
        <p:spPr>
          <a:xfrm>
            <a:off x="4767011" y="949843"/>
            <a:ext cx="1312552" cy="536493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G2F Data</a:t>
            </a:r>
            <a:endParaRPr/>
          </a:p>
        </p:txBody>
      </p:sp>
      <p:sp>
        <p:nvSpPr>
          <p:cNvPr id="350" name="Google Shape;350;p25"/>
          <p:cNvSpPr/>
          <p:nvPr/>
        </p:nvSpPr>
        <p:spPr>
          <a:xfrm>
            <a:off x="4767011" y="2619002"/>
            <a:ext cx="1312552" cy="536493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Data Gap</a:t>
            </a:r>
            <a:endParaRPr/>
          </a:p>
        </p:txBody>
      </p:sp>
      <p:cxnSp>
        <p:nvCxnSpPr>
          <p:cNvPr id="351" name="Google Shape;351;p25"/>
          <p:cNvCxnSpPr/>
          <p:nvPr/>
        </p:nvCxnSpPr>
        <p:spPr>
          <a:xfrm>
            <a:off x="5420759" y="1486336"/>
            <a:ext cx="0" cy="1132666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352" name="Google Shape;352;p25"/>
          <p:cNvSpPr txBox="1"/>
          <p:nvPr/>
        </p:nvSpPr>
        <p:spPr>
          <a:xfrm>
            <a:off x="3578501" y="1608490"/>
            <a:ext cx="1812035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Missing value,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Instrument error,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Operational error</a:t>
            </a:r>
            <a:endParaRPr/>
          </a:p>
        </p:txBody>
      </p:sp>
      <p:sp>
        <p:nvSpPr>
          <p:cNvPr id="353" name="Google Shape;353;p25"/>
          <p:cNvSpPr/>
          <p:nvPr/>
        </p:nvSpPr>
        <p:spPr>
          <a:xfrm>
            <a:off x="8428547" y="949841"/>
            <a:ext cx="1312552" cy="536493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RS-HPRCC Data</a:t>
            </a:r>
            <a:endParaRPr/>
          </a:p>
        </p:txBody>
      </p:sp>
      <p:sp>
        <p:nvSpPr>
          <p:cNvPr id="354" name="Google Shape;354;p25"/>
          <p:cNvSpPr/>
          <p:nvPr/>
        </p:nvSpPr>
        <p:spPr>
          <a:xfrm>
            <a:off x="6597779" y="949839"/>
            <a:ext cx="1312552" cy="536493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Error Corrector</a:t>
            </a:r>
            <a:endParaRPr/>
          </a:p>
        </p:txBody>
      </p:sp>
      <p:cxnSp>
        <p:nvCxnSpPr>
          <p:cNvPr id="355" name="Google Shape;355;p25"/>
          <p:cNvCxnSpPr>
            <a:stCxn id="349" idx="3"/>
            <a:endCxn id="354" idx="1"/>
          </p:cNvCxnSpPr>
          <p:nvPr/>
        </p:nvCxnSpPr>
        <p:spPr>
          <a:xfrm>
            <a:off x="6079563" y="1218089"/>
            <a:ext cx="5181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56" name="Google Shape;356;p25"/>
          <p:cNvCxnSpPr>
            <a:stCxn id="353" idx="1"/>
            <a:endCxn id="354" idx="3"/>
          </p:cNvCxnSpPr>
          <p:nvPr/>
        </p:nvCxnSpPr>
        <p:spPr>
          <a:xfrm rot="10800000">
            <a:off x="7910447" y="1218088"/>
            <a:ext cx="5181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357" name="Google Shape;357;p25"/>
          <p:cNvSpPr/>
          <p:nvPr/>
        </p:nvSpPr>
        <p:spPr>
          <a:xfrm>
            <a:off x="6597779" y="2612101"/>
            <a:ext cx="1533230" cy="536493"/>
          </a:xfrm>
          <a:prstGeom prst="roundRect">
            <a:avLst>
              <a:gd fmla="val 16667" name="adj"/>
            </a:avLst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cxnSp>
        <p:nvCxnSpPr>
          <p:cNvPr id="358" name="Google Shape;358;p25"/>
          <p:cNvCxnSpPr>
            <a:endCxn id="357" idx="0"/>
          </p:cNvCxnSpPr>
          <p:nvPr/>
        </p:nvCxnSpPr>
        <p:spPr>
          <a:xfrm flipH="1">
            <a:off x="7364394" y="1486201"/>
            <a:ext cx="20700" cy="11259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59" name="Google Shape;359;p25"/>
          <p:cNvCxnSpPr>
            <a:stCxn id="357" idx="1"/>
            <a:endCxn id="350" idx="3"/>
          </p:cNvCxnSpPr>
          <p:nvPr/>
        </p:nvCxnSpPr>
        <p:spPr>
          <a:xfrm flipH="1">
            <a:off x="6079679" y="2880347"/>
            <a:ext cx="518100" cy="69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360" name="Google Shape;360;p25"/>
          <p:cNvSpPr/>
          <p:nvPr/>
        </p:nvSpPr>
        <p:spPr>
          <a:xfrm>
            <a:off x="4767011" y="4281260"/>
            <a:ext cx="1312552" cy="536493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Filled Gap</a:t>
            </a:r>
            <a:endParaRPr/>
          </a:p>
        </p:txBody>
      </p:sp>
      <p:cxnSp>
        <p:nvCxnSpPr>
          <p:cNvPr id="361" name="Google Shape;361;p25"/>
          <p:cNvCxnSpPr/>
          <p:nvPr/>
        </p:nvCxnSpPr>
        <p:spPr>
          <a:xfrm>
            <a:off x="5420759" y="3148594"/>
            <a:ext cx="0" cy="1132666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pic>
        <p:nvPicPr>
          <p:cNvPr id="362" name="Google Shape;362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10331" y="3239721"/>
            <a:ext cx="3966012" cy="3503717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25"/>
          <p:cNvSpPr txBox="1"/>
          <p:nvPr/>
        </p:nvSpPr>
        <p:spPr>
          <a:xfrm>
            <a:off x="6597779" y="4244131"/>
            <a:ext cx="81624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Data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Source</a:t>
            </a:r>
            <a:endParaRPr/>
          </a:p>
        </p:txBody>
      </p:sp>
      <p:sp>
        <p:nvSpPr>
          <p:cNvPr id="364" name="Google Shape;364;p25"/>
          <p:cNvSpPr txBox="1"/>
          <p:nvPr/>
        </p:nvSpPr>
        <p:spPr>
          <a:xfrm>
            <a:off x="10613464" y="5935437"/>
            <a:ext cx="112819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Corrected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    G2F</a:t>
            </a:r>
            <a:endParaRPr/>
          </a:p>
        </p:txBody>
      </p:sp>
      <p:sp>
        <p:nvSpPr>
          <p:cNvPr id="365" name="Google Shape;365;p25"/>
          <p:cNvSpPr txBox="1"/>
          <p:nvPr/>
        </p:nvSpPr>
        <p:spPr>
          <a:xfrm>
            <a:off x="9393888" y="2786163"/>
            <a:ext cx="121957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8409"/>
                </a:solidFill>
                <a:latin typeface="Gill Sans"/>
                <a:ea typeface="Gill Sans"/>
                <a:cs typeface="Gill Sans"/>
                <a:sym typeface="Gill Sans"/>
              </a:rPr>
              <a:t>ANN</a:t>
            </a:r>
            <a:endParaRPr/>
          </a:p>
        </p:txBody>
      </p:sp>
      <p:sp>
        <p:nvSpPr>
          <p:cNvPr id="366" name="Google Shape;366;p25"/>
          <p:cNvSpPr/>
          <p:nvPr/>
        </p:nvSpPr>
        <p:spPr>
          <a:xfrm>
            <a:off x="253050" y="3159062"/>
            <a:ext cx="847725" cy="28575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367" name="Google Shape;367;p25"/>
          <p:cNvSpPr/>
          <p:nvPr/>
        </p:nvSpPr>
        <p:spPr>
          <a:xfrm>
            <a:off x="253050" y="4271582"/>
            <a:ext cx="847725" cy="28575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368" name="Google Shape;368;p25"/>
          <p:cNvSpPr txBox="1"/>
          <p:nvPr/>
        </p:nvSpPr>
        <p:spPr>
          <a:xfrm>
            <a:off x="4343400" y="6492240"/>
            <a:ext cx="235282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Amaranto et al., (2018)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3" name="Google Shape;373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69652" y="432188"/>
            <a:ext cx="5793945" cy="33175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26"/>
          <p:cNvPicPr preferRelativeResize="0"/>
          <p:nvPr/>
        </p:nvPicPr>
        <p:blipFill rotWithShape="1">
          <a:blip r:embed="rId4">
            <a:alphaModFix/>
          </a:blip>
          <a:srcRect b="0" l="23802" r="24273" t="0"/>
          <a:stretch/>
        </p:blipFill>
        <p:spPr>
          <a:xfrm>
            <a:off x="0" y="0"/>
            <a:ext cx="3860800" cy="6858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ctr" dir="5400000" dist="50800">
              <a:srgbClr val="000000">
                <a:alpha val="0"/>
              </a:srgbClr>
            </a:outerShdw>
          </a:effectLst>
        </p:spPr>
      </p:pic>
      <p:sp>
        <p:nvSpPr>
          <p:cNvPr id="375" name="Google Shape;375;p26"/>
          <p:cNvSpPr txBox="1"/>
          <p:nvPr/>
        </p:nvSpPr>
        <p:spPr>
          <a:xfrm>
            <a:off x="208852" y="159138"/>
            <a:ext cx="2930588" cy="5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Gill Sans"/>
              <a:buNone/>
            </a:pPr>
            <a:r>
              <a:rPr b="1" lang="en-US" sz="3600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Missing data</a:t>
            </a:r>
            <a:endParaRPr/>
          </a:p>
        </p:txBody>
      </p:sp>
      <p:sp>
        <p:nvSpPr>
          <p:cNvPr id="376" name="Google Shape;376;p26"/>
          <p:cNvSpPr/>
          <p:nvPr/>
        </p:nvSpPr>
        <p:spPr>
          <a:xfrm>
            <a:off x="218321" y="908758"/>
            <a:ext cx="2468880" cy="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599" y="0"/>
                </a:lnTo>
                <a:lnTo>
                  <a:pt x="21599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4275" lIns="14275" spcFirstLastPara="1" rIns="14275" wrap="square" tIns="14275">
            <a:no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77" name="Google Shape;377;p26"/>
          <p:cNvSpPr txBox="1"/>
          <p:nvPr/>
        </p:nvSpPr>
        <p:spPr>
          <a:xfrm>
            <a:off x="8961120" y="95638"/>
            <a:ext cx="2909605" cy="523220"/>
          </a:xfrm>
          <a:prstGeom prst="rect">
            <a:avLst/>
          </a:prstGeom>
          <a:solidFill>
            <a:schemeClr val="accent3"/>
          </a:solid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Data Source: G2F</a:t>
            </a:r>
            <a:endParaRPr/>
          </a:p>
        </p:txBody>
      </p:sp>
      <p:sp>
        <p:nvSpPr>
          <p:cNvPr id="378" name="Google Shape;378;p26"/>
          <p:cNvSpPr/>
          <p:nvPr/>
        </p:nvSpPr>
        <p:spPr>
          <a:xfrm>
            <a:off x="5423479" y="1162708"/>
            <a:ext cx="698904" cy="1100774"/>
          </a:xfrm>
          <a:prstGeom prst="ellipse">
            <a:avLst/>
          </a:prstGeom>
          <a:noFill/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79" name="Google Shape;379;p26"/>
          <p:cNvGrpSpPr/>
          <p:nvPr/>
        </p:nvGrpSpPr>
        <p:grpSpPr>
          <a:xfrm>
            <a:off x="218321" y="1025548"/>
            <a:ext cx="3565716" cy="2929827"/>
            <a:chOff x="400924" y="1241676"/>
            <a:chExt cx="2483557" cy="2334708"/>
          </a:xfrm>
        </p:grpSpPr>
        <p:sp>
          <p:nvSpPr>
            <p:cNvPr id="380" name="Google Shape;380;p26"/>
            <p:cNvSpPr txBox="1"/>
            <p:nvPr/>
          </p:nvSpPr>
          <p:spPr>
            <a:xfrm>
              <a:off x="1106215" y="2497119"/>
              <a:ext cx="512893" cy="4169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8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 I3</a:t>
              </a:r>
              <a:endParaRPr/>
            </a:p>
          </p:txBody>
        </p:sp>
        <p:sp>
          <p:nvSpPr>
            <p:cNvPr id="381" name="Google Shape;381;p26"/>
            <p:cNvSpPr txBox="1"/>
            <p:nvPr/>
          </p:nvSpPr>
          <p:spPr>
            <a:xfrm>
              <a:off x="1053120" y="3159443"/>
              <a:ext cx="789360" cy="4169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8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2015</a:t>
              </a:r>
              <a:endParaRPr/>
            </a:p>
          </p:txBody>
        </p:sp>
        <p:pic>
          <p:nvPicPr>
            <p:cNvPr descr="Clock" id="382" name="Google Shape;382;p2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400924" y="3115509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3" name="Google Shape;383;p26"/>
            <p:cNvSpPr txBox="1"/>
            <p:nvPr/>
          </p:nvSpPr>
          <p:spPr>
            <a:xfrm>
              <a:off x="758464" y="1279664"/>
              <a:ext cx="2126017" cy="4169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8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 Temperature (°C)</a:t>
              </a:r>
              <a:endParaRPr/>
            </a:p>
          </p:txBody>
        </p:sp>
        <p:sp>
          <p:nvSpPr>
            <p:cNvPr id="384" name="Google Shape;384;p26"/>
            <p:cNvSpPr txBox="1"/>
            <p:nvPr/>
          </p:nvSpPr>
          <p:spPr>
            <a:xfrm>
              <a:off x="969297" y="1914051"/>
              <a:ext cx="862982" cy="4169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8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IOWA</a:t>
              </a:r>
              <a:endParaRPr/>
            </a:p>
          </p:txBody>
        </p:sp>
        <p:pic>
          <p:nvPicPr>
            <p:cNvPr descr="Bar chart" id="385" name="Google Shape;385;p26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400924" y="1241676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Marker" id="386" name="Google Shape;386;p26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407711" y="1870117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Plant" id="387" name="Google Shape;387;p26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407711" y="2453185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88" name="Google Shape;388;p26"/>
          <p:cNvGrpSpPr/>
          <p:nvPr/>
        </p:nvGrpSpPr>
        <p:grpSpPr>
          <a:xfrm>
            <a:off x="106014" y="4205818"/>
            <a:ext cx="3591544" cy="2440987"/>
            <a:chOff x="400924" y="1241676"/>
            <a:chExt cx="2646342" cy="2440987"/>
          </a:xfrm>
        </p:grpSpPr>
        <p:sp>
          <p:nvSpPr>
            <p:cNvPr id="389" name="Google Shape;389;p26"/>
            <p:cNvSpPr txBox="1"/>
            <p:nvPr/>
          </p:nvSpPr>
          <p:spPr>
            <a:xfrm>
              <a:off x="1106215" y="2497119"/>
              <a:ext cx="512893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8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H2</a:t>
              </a:r>
              <a:endParaRPr/>
            </a:p>
          </p:txBody>
        </p:sp>
        <p:sp>
          <p:nvSpPr>
            <p:cNvPr id="390" name="Google Shape;390;p26"/>
            <p:cNvSpPr txBox="1"/>
            <p:nvPr/>
          </p:nvSpPr>
          <p:spPr>
            <a:xfrm>
              <a:off x="1053120" y="3159443"/>
              <a:ext cx="789360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8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2014</a:t>
              </a:r>
              <a:endParaRPr/>
            </a:p>
          </p:txBody>
        </p:sp>
        <p:pic>
          <p:nvPicPr>
            <p:cNvPr descr="Clock" id="391" name="Google Shape;391;p2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400924" y="3115509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2" name="Google Shape;392;p26"/>
            <p:cNvSpPr txBox="1"/>
            <p:nvPr/>
          </p:nvSpPr>
          <p:spPr>
            <a:xfrm>
              <a:off x="758464" y="1279664"/>
              <a:ext cx="2288802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8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 Precipitation (mm)</a:t>
              </a:r>
              <a:endParaRPr/>
            </a:p>
          </p:txBody>
        </p:sp>
        <p:sp>
          <p:nvSpPr>
            <p:cNvPr id="393" name="Google Shape;393;p26"/>
            <p:cNvSpPr txBox="1"/>
            <p:nvPr/>
          </p:nvSpPr>
          <p:spPr>
            <a:xfrm>
              <a:off x="969297" y="1914051"/>
              <a:ext cx="1511232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8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NEBRASKA</a:t>
              </a:r>
              <a:endParaRPr/>
            </a:p>
          </p:txBody>
        </p:sp>
        <p:pic>
          <p:nvPicPr>
            <p:cNvPr descr="Bar chart" id="394" name="Google Shape;394;p26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400924" y="1241676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Marker" id="395" name="Google Shape;395;p26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407711" y="1870117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Plant" id="396" name="Google Shape;396;p26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407711" y="2453185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97" name="Google Shape;397;p26"/>
          <p:cNvGrpSpPr/>
          <p:nvPr/>
        </p:nvGrpSpPr>
        <p:grpSpPr>
          <a:xfrm>
            <a:off x="4182802" y="3422743"/>
            <a:ext cx="5680795" cy="3159828"/>
            <a:chOff x="3216232" y="432188"/>
            <a:chExt cx="4217120" cy="2390996"/>
          </a:xfrm>
        </p:grpSpPr>
        <p:pic>
          <p:nvPicPr>
            <p:cNvPr id="398" name="Google Shape;398;p26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3216232" y="432188"/>
              <a:ext cx="4217120" cy="239099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9" name="Google Shape;399;p26"/>
            <p:cNvSpPr/>
            <p:nvPr/>
          </p:nvSpPr>
          <p:spPr>
            <a:xfrm rot="5400000">
              <a:off x="5348127" y="1691801"/>
              <a:ext cx="738824" cy="1254760"/>
            </a:xfrm>
            <a:prstGeom prst="ellipse">
              <a:avLst/>
            </a:prstGeom>
            <a:noFill/>
            <a:ln cap="flat" cmpd="sng" w="12700">
              <a:solidFill>
                <a:srgbClr val="FF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00" name="Google Shape;400;p26"/>
          <p:cNvSpPr/>
          <p:nvPr/>
        </p:nvSpPr>
        <p:spPr>
          <a:xfrm flipH="1" rot="10800000">
            <a:off x="252714" y="4061858"/>
            <a:ext cx="2535757" cy="45719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4275" lIns="14275" spcFirstLastPara="1" rIns="14275" wrap="square" tIns="14275">
            <a:no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5" name="Google Shape;405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21560" y="3411661"/>
            <a:ext cx="5691120" cy="3233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52067" y="215953"/>
            <a:ext cx="5742263" cy="328129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27"/>
          <p:cNvPicPr preferRelativeResize="0"/>
          <p:nvPr/>
        </p:nvPicPr>
        <p:blipFill rotWithShape="1">
          <a:blip r:embed="rId5">
            <a:alphaModFix/>
          </a:blip>
          <a:srcRect b="0" l="23802" r="24273" t="0"/>
          <a:stretch/>
        </p:blipFill>
        <p:spPr>
          <a:xfrm>
            <a:off x="0" y="0"/>
            <a:ext cx="3860800" cy="6858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ctr" dir="5400000" dist="50800">
              <a:srgbClr val="000000">
                <a:alpha val="0"/>
              </a:srgbClr>
            </a:outerShdw>
          </a:effectLst>
        </p:spPr>
      </p:pic>
      <p:sp>
        <p:nvSpPr>
          <p:cNvPr id="408" name="Google Shape;408;p27"/>
          <p:cNvSpPr txBox="1"/>
          <p:nvPr/>
        </p:nvSpPr>
        <p:spPr>
          <a:xfrm>
            <a:off x="208852" y="159138"/>
            <a:ext cx="2930588" cy="5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Gill Sans"/>
              <a:buNone/>
            </a:pPr>
            <a:r>
              <a:rPr b="1" lang="en-US" sz="3600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Filling data</a:t>
            </a:r>
            <a:endParaRPr/>
          </a:p>
        </p:txBody>
      </p:sp>
      <p:sp>
        <p:nvSpPr>
          <p:cNvPr id="409" name="Google Shape;409;p27"/>
          <p:cNvSpPr/>
          <p:nvPr/>
        </p:nvSpPr>
        <p:spPr>
          <a:xfrm>
            <a:off x="218321" y="908758"/>
            <a:ext cx="2468880" cy="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599" y="0"/>
                </a:lnTo>
                <a:lnTo>
                  <a:pt x="21599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4275" lIns="14275" spcFirstLastPara="1" rIns="14275" wrap="square" tIns="14275">
            <a:no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0" name="Google Shape;410;p27"/>
          <p:cNvSpPr txBox="1"/>
          <p:nvPr/>
        </p:nvSpPr>
        <p:spPr>
          <a:xfrm>
            <a:off x="8961120" y="95638"/>
            <a:ext cx="2909605" cy="523220"/>
          </a:xfrm>
          <a:prstGeom prst="rect">
            <a:avLst/>
          </a:prstGeom>
          <a:solidFill>
            <a:schemeClr val="accent3"/>
          </a:solid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Data Source: G2F</a:t>
            </a:r>
            <a:endParaRPr/>
          </a:p>
        </p:txBody>
      </p:sp>
      <p:sp>
        <p:nvSpPr>
          <p:cNvPr id="411" name="Google Shape;411;p27"/>
          <p:cNvSpPr/>
          <p:nvPr/>
        </p:nvSpPr>
        <p:spPr>
          <a:xfrm>
            <a:off x="5423479" y="1162708"/>
            <a:ext cx="698904" cy="1100774"/>
          </a:xfrm>
          <a:prstGeom prst="ellipse">
            <a:avLst/>
          </a:prstGeom>
          <a:noFill/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12" name="Google Shape;412;p27"/>
          <p:cNvGrpSpPr/>
          <p:nvPr/>
        </p:nvGrpSpPr>
        <p:grpSpPr>
          <a:xfrm>
            <a:off x="218321" y="1025548"/>
            <a:ext cx="3565716" cy="2929827"/>
            <a:chOff x="400924" y="1241676"/>
            <a:chExt cx="2483557" cy="2334708"/>
          </a:xfrm>
        </p:grpSpPr>
        <p:sp>
          <p:nvSpPr>
            <p:cNvPr id="413" name="Google Shape;413;p27"/>
            <p:cNvSpPr txBox="1"/>
            <p:nvPr/>
          </p:nvSpPr>
          <p:spPr>
            <a:xfrm>
              <a:off x="1106215" y="2497119"/>
              <a:ext cx="512893" cy="4169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8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 I3</a:t>
              </a:r>
              <a:endParaRPr/>
            </a:p>
          </p:txBody>
        </p:sp>
        <p:sp>
          <p:nvSpPr>
            <p:cNvPr id="414" name="Google Shape;414;p27"/>
            <p:cNvSpPr txBox="1"/>
            <p:nvPr/>
          </p:nvSpPr>
          <p:spPr>
            <a:xfrm>
              <a:off x="1053120" y="3159443"/>
              <a:ext cx="789360" cy="4169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8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2015</a:t>
              </a:r>
              <a:endParaRPr/>
            </a:p>
          </p:txBody>
        </p:sp>
        <p:pic>
          <p:nvPicPr>
            <p:cNvPr descr="Clock" id="415" name="Google Shape;415;p2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400924" y="3115509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6" name="Google Shape;416;p27"/>
            <p:cNvSpPr txBox="1"/>
            <p:nvPr/>
          </p:nvSpPr>
          <p:spPr>
            <a:xfrm>
              <a:off x="758464" y="1279664"/>
              <a:ext cx="2126017" cy="4169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8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 Temperature (°C)</a:t>
              </a:r>
              <a:endParaRPr/>
            </a:p>
          </p:txBody>
        </p:sp>
        <p:sp>
          <p:nvSpPr>
            <p:cNvPr id="417" name="Google Shape;417;p27"/>
            <p:cNvSpPr txBox="1"/>
            <p:nvPr/>
          </p:nvSpPr>
          <p:spPr>
            <a:xfrm>
              <a:off x="969297" y="1914051"/>
              <a:ext cx="862982" cy="4169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8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IOWA</a:t>
              </a:r>
              <a:endParaRPr/>
            </a:p>
          </p:txBody>
        </p:sp>
        <p:pic>
          <p:nvPicPr>
            <p:cNvPr descr="Bar chart" id="418" name="Google Shape;418;p27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400924" y="1241676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Marker" id="419" name="Google Shape;419;p27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407711" y="1870117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Plant" id="420" name="Google Shape;420;p27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407711" y="2453185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21" name="Google Shape;421;p27"/>
          <p:cNvGrpSpPr/>
          <p:nvPr/>
        </p:nvGrpSpPr>
        <p:grpSpPr>
          <a:xfrm>
            <a:off x="106014" y="4205818"/>
            <a:ext cx="3591544" cy="2440987"/>
            <a:chOff x="400924" y="1241676"/>
            <a:chExt cx="2646342" cy="2440987"/>
          </a:xfrm>
        </p:grpSpPr>
        <p:sp>
          <p:nvSpPr>
            <p:cNvPr id="422" name="Google Shape;422;p27"/>
            <p:cNvSpPr txBox="1"/>
            <p:nvPr/>
          </p:nvSpPr>
          <p:spPr>
            <a:xfrm>
              <a:off x="1106215" y="2497119"/>
              <a:ext cx="512893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8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H2</a:t>
              </a:r>
              <a:endParaRPr/>
            </a:p>
          </p:txBody>
        </p:sp>
        <p:sp>
          <p:nvSpPr>
            <p:cNvPr id="423" name="Google Shape;423;p27"/>
            <p:cNvSpPr txBox="1"/>
            <p:nvPr/>
          </p:nvSpPr>
          <p:spPr>
            <a:xfrm>
              <a:off x="1053120" y="3159443"/>
              <a:ext cx="789360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8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2014</a:t>
              </a:r>
              <a:endParaRPr/>
            </a:p>
          </p:txBody>
        </p:sp>
        <p:pic>
          <p:nvPicPr>
            <p:cNvPr descr="Clock" id="424" name="Google Shape;424;p2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400924" y="3115509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5" name="Google Shape;425;p27"/>
            <p:cNvSpPr txBox="1"/>
            <p:nvPr/>
          </p:nvSpPr>
          <p:spPr>
            <a:xfrm>
              <a:off x="758464" y="1279664"/>
              <a:ext cx="2288802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8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 Precipitation (mm)</a:t>
              </a:r>
              <a:endParaRPr/>
            </a:p>
          </p:txBody>
        </p:sp>
        <p:sp>
          <p:nvSpPr>
            <p:cNvPr id="426" name="Google Shape;426;p27"/>
            <p:cNvSpPr txBox="1"/>
            <p:nvPr/>
          </p:nvSpPr>
          <p:spPr>
            <a:xfrm>
              <a:off x="969297" y="1914051"/>
              <a:ext cx="1511232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8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NEBRASKA</a:t>
              </a:r>
              <a:endParaRPr/>
            </a:p>
          </p:txBody>
        </p:sp>
        <p:pic>
          <p:nvPicPr>
            <p:cNvPr descr="Bar chart" id="427" name="Google Shape;427;p27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400924" y="1241676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Marker" id="428" name="Google Shape;428;p27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407711" y="1870117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Plant" id="429" name="Google Shape;429;p27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407711" y="2453185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30" name="Google Shape;430;p27"/>
          <p:cNvSpPr/>
          <p:nvPr/>
        </p:nvSpPr>
        <p:spPr>
          <a:xfrm rot="5400000">
            <a:off x="7064063" y="5071374"/>
            <a:ext cx="976395" cy="1690261"/>
          </a:xfrm>
          <a:prstGeom prst="ellipse">
            <a:avLst/>
          </a:prstGeom>
          <a:noFill/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27"/>
          <p:cNvSpPr/>
          <p:nvPr/>
        </p:nvSpPr>
        <p:spPr>
          <a:xfrm flipH="1" rot="10800000">
            <a:off x="252714" y="4061858"/>
            <a:ext cx="2535757" cy="45719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4275" lIns="14275" spcFirstLastPara="1" rIns="14275" wrap="square" tIns="14275">
            <a:no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32" name="Google Shape;432;p27"/>
          <p:cNvSpPr txBox="1"/>
          <p:nvPr/>
        </p:nvSpPr>
        <p:spPr>
          <a:xfrm>
            <a:off x="9922355" y="2414773"/>
            <a:ext cx="2177301" cy="52322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458D4C"/>
                </a:solidFill>
                <a:latin typeface="Gill Sans"/>
                <a:ea typeface="Gill Sans"/>
                <a:cs typeface="Gill Sans"/>
                <a:sym typeface="Gill Sans"/>
              </a:rPr>
              <a:t>G2F</a:t>
            </a: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&amp; </a:t>
            </a:r>
            <a:r>
              <a:rPr lang="en-US" sz="2800">
                <a:solidFill>
                  <a:srgbClr val="FF6600"/>
                </a:solidFill>
                <a:latin typeface="Gill Sans"/>
                <a:ea typeface="Gill Sans"/>
                <a:cs typeface="Gill Sans"/>
                <a:sym typeface="Gill Sans"/>
              </a:rPr>
              <a:t>NREL</a:t>
            </a:r>
            <a:endParaRPr/>
          </a:p>
        </p:txBody>
      </p:sp>
      <p:sp>
        <p:nvSpPr>
          <p:cNvPr id="433" name="Google Shape;433;p27"/>
          <p:cNvSpPr txBox="1"/>
          <p:nvPr/>
        </p:nvSpPr>
        <p:spPr>
          <a:xfrm>
            <a:off x="9894330" y="1406868"/>
            <a:ext cx="2177301" cy="523220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 b="-18604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5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8" name="Google Shape;438;p28"/>
          <p:cNvPicPr preferRelativeResize="0"/>
          <p:nvPr/>
        </p:nvPicPr>
        <p:blipFill rotWithShape="1">
          <a:blip r:embed="rId3">
            <a:alphaModFix/>
          </a:blip>
          <a:srcRect b="0" l="23802" r="24273" t="0"/>
          <a:stretch/>
        </p:blipFill>
        <p:spPr>
          <a:xfrm>
            <a:off x="0" y="0"/>
            <a:ext cx="3855720" cy="6848976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ctr" dir="5400000" dist="50800">
              <a:srgbClr val="000000">
                <a:alpha val="0"/>
              </a:srgbClr>
            </a:outerShdw>
          </a:effectLst>
        </p:spPr>
      </p:pic>
      <p:sp>
        <p:nvSpPr>
          <p:cNvPr id="439" name="Google Shape;439;p28"/>
          <p:cNvSpPr txBox="1"/>
          <p:nvPr/>
        </p:nvSpPr>
        <p:spPr>
          <a:xfrm>
            <a:off x="175909" y="159138"/>
            <a:ext cx="3888663" cy="5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Gill Sans"/>
              <a:buNone/>
            </a:pPr>
            <a:r>
              <a:rPr b="1" lang="en-US" sz="3600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Error Correction</a:t>
            </a:r>
            <a:endParaRPr/>
          </a:p>
        </p:txBody>
      </p:sp>
      <p:sp>
        <p:nvSpPr>
          <p:cNvPr id="440" name="Google Shape;440;p28"/>
          <p:cNvSpPr/>
          <p:nvPr/>
        </p:nvSpPr>
        <p:spPr>
          <a:xfrm>
            <a:off x="249908" y="579537"/>
            <a:ext cx="2011680" cy="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599" y="0"/>
                </a:lnTo>
                <a:lnTo>
                  <a:pt x="21599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4275" lIns="14275" spcFirstLastPara="1" rIns="14275" wrap="square" tIns="14275">
            <a:no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41" name="Google Shape;441;p28"/>
          <p:cNvSpPr txBox="1"/>
          <p:nvPr/>
        </p:nvSpPr>
        <p:spPr>
          <a:xfrm>
            <a:off x="22260" y="1231597"/>
            <a:ext cx="3833460" cy="44012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Metric of performance: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Nash–Sutcliffe efficiency (NSE)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It can range from −∞ </a:t>
            </a:r>
            <a:r>
              <a:rPr b="1"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to</a:t>
            </a: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1. An efficiency of 1 (NSE = 1) corresponds to a perfect match of modeled to the observed data.</a:t>
            </a:r>
            <a:endParaRPr/>
          </a:p>
        </p:txBody>
      </p:sp>
      <p:pic>
        <p:nvPicPr>
          <p:cNvPr id="442" name="Google Shape;442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64572" y="705238"/>
            <a:ext cx="7560500" cy="4340905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p28"/>
          <p:cNvSpPr/>
          <p:nvPr/>
        </p:nvSpPr>
        <p:spPr>
          <a:xfrm>
            <a:off x="373740" y="5747207"/>
            <a:ext cx="2882358" cy="823908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 </a:t>
            </a:r>
            <a:endParaRPr sz="2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44" name="Google Shape;444;p28"/>
          <p:cNvSpPr txBox="1"/>
          <p:nvPr/>
        </p:nvSpPr>
        <p:spPr>
          <a:xfrm>
            <a:off x="4532993" y="5632802"/>
            <a:ext cx="7308487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error-corrected data improves the accuracy of non-corrected data by 50%.</a:t>
            </a:r>
            <a:endParaRPr/>
          </a:p>
        </p:txBody>
      </p:sp>
      <p:sp>
        <p:nvSpPr>
          <p:cNvPr id="445" name="Google Shape;445;p28"/>
          <p:cNvSpPr/>
          <p:nvPr/>
        </p:nvSpPr>
        <p:spPr>
          <a:xfrm flipH="1" rot="10800000">
            <a:off x="100314" y="876698"/>
            <a:ext cx="2535757" cy="45719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4275" lIns="14275" spcFirstLastPara="1" rIns="14275" wrap="square" tIns="14275">
            <a:no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" name="Google Shape;45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64304" y="947656"/>
            <a:ext cx="8227696" cy="4080511"/>
          </a:xfrm>
          <a:prstGeom prst="rect">
            <a:avLst/>
          </a:prstGeom>
          <a:noFill/>
          <a:ln>
            <a:noFill/>
          </a:ln>
        </p:spPr>
      </p:pic>
      <p:sp>
        <p:nvSpPr>
          <p:cNvPr id="451" name="Google Shape;451;p29"/>
          <p:cNvSpPr txBox="1"/>
          <p:nvPr/>
        </p:nvSpPr>
        <p:spPr>
          <a:xfrm>
            <a:off x="3840741" y="5660383"/>
            <a:ext cx="8474821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NSE increase from 0.1 to 0.87 when using error corrector</a:t>
            </a:r>
            <a:endParaRPr/>
          </a:p>
        </p:txBody>
      </p:sp>
      <p:pic>
        <p:nvPicPr>
          <p:cNvPr id="452" name="Google Shape;452;p29"/>
          <p:cNvPicPr preferRelativeResize="0"/>
          <p:nvPr/>
        </p:nvPicPr>
        <p:blipFill rotWithShape="1">
          <a:blip r:embed="rId4">
            <a:alphaModFix/>
          </a:blip>
          <a:srcRect b="0" l="23802" r="24273" t="0"/>
          <a:stretch/>
        </p:blipFill>
        <p:spPr>
          <a:xfrm>
            <a:off x="0" y="0"/>
            <a:ext cx="3860800" cy="6858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ctr" dir="5400000" dist="50800">
              <a:srgbClr val="000000">
                <a:alpha val="0"/>
              </a:srgbClr>
            </a:outerShdw>
          </a:effectLst>
        </p:spPr>
      </p:pic>
      <p:sp>
        <p:nvSpPr>
          <p:cNvPr id="453" name="Google Shape;453;p29"/>
          <p:cNvSpPr txBox="1"/>
          <p:nvPr/>
        </p:nvSpPr>
        <p:spPr>
          <a:xfrm>
            <a:off x="0" y="237605"/>
            <a:ext cx="5358426" cy="5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Gill Sans"/>
              <a:buNone/>
            </a:pPr>
            <a:r>
              <a:rPr b="1" lang="en-US" sz="3600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Database Consolidation</a:t>
            </a:r>
            <a:br>
              <a:rPr b="1" lang="en-US" sz="3600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</a:br>
            <a:endParaRPr b="1" sz="3600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54" name="Google Shape;454;p29"/>
          <p:cNvSpPr/>
          <p:nvPr/>
        </p:nvSpPr>
        <p:spPr>
          <a:xfrm flipH="1" rot="10800000">
            <a:off x="100314" y="1211978"/>
            <a:ext cx="2535757" cy="45719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4275" lIns="14275" spcFirstLastPara="1" rIns="14275" wrap="square" tIns="14275">
            <a:no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9" name="Google Shape;459;p30"/>
          <p:cNvPicPr preferRelativeResize="0"/>
          <p:nvPr/>
        </p:nvPicPr>
        <p:blipFill rotWithShape="1">
          <a:blip r:embed="rId3">
            <a:alphaModFix/>
          </a:blip>
          <a:srcRect b="0" l="23802" r="24273" t="0"/>
          <a:stretch/>
        </p:blipFill>
        <p:spPr>
          <a:xfrm>
            <a:off x="0" y="0"/>
            <a:ext cx="3855720" cy="6848976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ctr" dir="5400000" dist="50800">
              <a:srgbClr val="000000">
                <a:alpha val="0"/>
              </a:srgbClr>
            </a:outerShdw>
          </a:effectLst>
        </p:spPr>
      </p:pic>
      <p:sp>
        <p:nvSpPr>
          <p:cNvPr id="460" name="Google Shape;460;p30"/>
          <p:cNvSpPr txBox="1"/>
          <p:nvPr/>
        </p:nvSpPr>
        <p:spPr>
          <a:xfrm>
            <a:off x="175909" y="159138"/>
            <a:ext cx="3888663" cy="5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Gill Sans"/>
              <a:buNone/>
            </a:pPr>
            <a:r>
              <a:rPr b="1" lang="en-US" sz="3600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TAUS</a:t>
            </a:r>
            <a:endParaRPr/>
          </a:p>
        </p:txBody>
      </p:sp>
      <p:sp>
        <p:nvSpPr>
          <p:cNvPr id="461" name="Google Shape;461;p30"/>
          <p:cNvSpPr/>
          <p:nvPr/>
        </p:nvSpPr>
        <p:spPr>
          <a:xfrm flipH="1" rot="10800000">
            <a:off x="100314" y="876698"/>
            <a:ext cx="2535757" cy="45719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4275" lIns="14275" spcFirstLastPara="1" rIns="14275" wrap="square" tIns="14275">
            <a:no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62" name="Google Shape;462;p30"/>
          <p:cNvSpPr txBox="1"/>
          <p:nvPr/>
        </p:nvSpPr>
        <p:spPr>
          <a:xfrm>
            <a:off x="100314" y="2325803"/>
            <a:ext cx="3291999" cy="972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UNL’s robotics </a:t>
            </a:r>
            <a:r>
              <a:rPr lang="en-US" sz="28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NIMBUS lab</a:t>
            </a:r>
            <a:endParaRPr/>
          </a:p>
        </p:txBody>
      </p:sp>
      <p:sp>
        <p:nvSpPr>
          <p:cNvPr id="463" name="Google Shape;463;p30"/>
          <p:cNvSpPr txBox="1"/>
          <p:nvPr/>
        </p:nvSpPr>
        <p:spPr>
          <a:xfrm>
            <a:off x="175909" y="4062518"/>
            <a:ext cx="3216404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UNL’s Hydroinformatics </a:t>
            </a:r>
            <a:r>
              <a:rPr lang="en-US" sz="28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lab</a:t>
            </a:r>
            <a:endParaRPr/>
          </a:p>
        </p:txBody>
      </p:sp>
      <p:pic>
        <p:nvPicPr>
          <p:cNvPr id="464" name="Google Shape;464;p30"/>
          <p:cNvPicPr preferRelativeResize="0"/>
          <p:nvPr/>
        </p:nvPicPr>
        <p:blipFill/>
        <p:spPr>
          <a:xfrm>
            <a:off x="3745528" y="1657350"/>
            <a:ext cx="8583632" cy="4496188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465" name="Google Shape;465;p30"/>
          <p:cNvSpPr txBox="1"/>
          <p:nvPr/>
        </p:nvSpPr>
        <p:spPr>
          <a:xfrm>
            <a:off x="4585117" y="705238"/>
            <a:ext cx="703070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36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Tethered Aircraft-Unmanned System </a:t>
            </a:r>
            <a:endParaRPr sz="360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6" name="Google Shape;466;p30"/>
          <p:cNvSpPr/>
          <p:nvPr/>
        </p:nvSpPr>
        <p:spPr>
          <a:xfrm>
            <a:off x="1835018" y="5670260"/>
            <a:ext cx="9890597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 u="none" strike="noStrike">
                <a:solidFill>
                  <a:srgbClr val="385623"/>
                </a:solidFill>
                <a:latin typeface="Gill Sans"/>
                <a:ea typeface="Gill Sans"/>
                <a:cs typeface="Gill Sans"/>
                <a:sym typeface="Gill Sans"/>
              </a:rPr>
              <a:t>232</a:t>
            </a:r>
            <a:r>
              <a:rPr b="1" lang="en-US" sz="2400" u="none" strike="noStrike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 - Cross-scale phenotype predictive data analytics using machine learning techniques and long-term persistent monitoring with UAVs: A framework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31"/>
          <p:cNvSpPr txBox="1"/>
          <p:nvPr>
            <p:ph type="title"/>
          </p:nvPr>
        </p:nvSpPr>
        <p:spPr>
          <a:xfrm>
            <a:off x="848123" y="825693"/>
            <a:ext cx="5085923" cy="11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mes New Roman"/>
              <a:buNone/>
            </a:pPr>
            <a:r>
              <a:rPr lang="en-US" sz="3600">
                <a:latin typeface="Times New Roman"/>
                <a:ea typeface="Times New Roman"/>
                <a:cs typeface="Times New Roman"/>
                <a:sym typeface="Times New Roman"/>
              </a:rPr>
              <a:t>Conclusions</a:t>
            </a:r>
            <a:endParaRPr sz="3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72" name="Google Shape;472;p31"/>
          <p:cNvSpPr txBox="1"/>
          <p:nvPr>
            <p:ph idx="1" type="body"/>
          </p:nvPr>
        </p:nvSpPr>
        <p:spPr>
          <a:xfrm>
            <a:off x="108720" y="2056705"/>
            <a:ext cx="11873609" cy="4357684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609585" lvl="0" marL="609585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</a:pPr>
            <a:r>
              <a:rPr lang="en-US" sz="2667">
                <a:latin typeface="Times New Roman"/>
                <a:ea typeface="Times New Roman"/>
                <a:cs typeface="Times New Roman"/>
                <a:sym typeface="Times New Roman"/>
              </a:rPr>
              <a:t>Building a platform to </a:t>
            </a:r>
            <a:r>
              <a:rPr b="1" lang="en-US" sz="2667">
                <a:latin typeface="Times New Roman"/>
                <a:ea typeface="Times New Roman"/>
                <a:cs typeface="Times New Roman"/>
                <a:sym typeface="Times New Roman"/>
              </a:rPr>
              <a:t>integrate</a:t>
            </a:r>
            <a:r>
              <a:rPr lang="en-US" sz="2667">
                <a:latin typeface="Times New Roman"/>
                <a:ea typeface="Times New Roman"/>
                <a:cs typeface="Times New Roman"/>
                <a:sym typeface="Times New Roman"/>
              </a:rPr>
              <a:t> and </a:t>
            </a:r>
            <a:r>
              <a:rPr b="1" lang="en-US" sz="2667">
                <a:latin typeface="Times New Roman"/>
                <a:ea typeface="Times New Roman"/>
                <a:cs typeface="Times New Roman"/>
                <a:sym typeface="Times New Roman"/>
              </a:rPr>
              <a:t>store</a:t>
            </a:r>
            <a:r>
              <a:rPr lang="en-US" sz="2667">
                <a:latin typeface="Times New Roman"/>
                <a:ea typeface="Times New Roman"/>
                <a:cs typeface="Times New Roman"/>
                <a:sym typeface="Times New Roman"/>
              </a:rPr>
              <a:t> environmental data was the first step towards improving predictability of phenotypes in response to environmental stressors</a:t>
            </a:r>
            <a:endParaRPr/>
          </a:p>
          <a:p>
            <a:pPr indent="-609585" lvl="0" marL="609585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</a:pPr>
            <a:r>
              <a:rPr b="1" lang="en-US" sz="2667">
                <a:latin typeface="Times New Roman"/>
                <a:ea typeface="Times New Roman"/>
                <a:cs typeface="Times New Roman"/>
                <a:sym typeface="Times New Roman"/>
              </a:rPr>
              <a:t>Twenty</a:t>
            </a:r>
            <a:r>
              <a:rPr lang="en-US" sz="2667">
                <a:latin typeface="Times New Roman"/>
                <a:ea typeface="Times New Roman"/>
                <a:cs typeface="Times New Roman"/>
                <a:sym typeface="Times New Roman"/>
              </a:rPr>
              <a:t> different remote-sensing products have been collected and stored in more than </a:t>
            </a:r>
            <a:r>
              <a:rPr b="1" lang="en-US" sz="2667">
                <a:latin typeface="Times New Roman"/>
                <a:ea typeface="Times New Roman"/>
                <a:cs typeface="Times New Roman"/>
                <a:sym typeface="Times New Roman"/>
              </a:rPr>
              <a:t>1000</a:t>
            </a:r>
            <a:r>
              <a:rPr lang="en-US" sz="2667">
                <a:latin typeface="Times New Roman"/>
                <a:ea typeface="Times New Roman"/>
                <a:cs typeface="Times New Roman"/>
                <a:sym typeface="Times New Roman"/>
              </a:rPr>
              <a:t> locations (gridded and station data).</a:t>
            </a:r>
            <a:endParaRPr/>
          </a:p>
          <a:p>
            <a:pPr indent="-609585" lvl="0" marL="609585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</a:pPr>
            <a:r>
              <a:rPr lang="en-US" sz="2667">
                <a:latin typeface="Times New Roman"/>
                <a:ea typeface="Times New Roman"/>
                <a:cs typeface="Times New Roman"/>
                <a:sym typeface="Times New Roman"/>
              </a:rPr>
              <a:t>Both </a:t>
            </a:r>
            <a:r>
              <a:rPr b="1" lang="en-US" sz="2667">
                <a:latin typeface="Times New Roman"/>
                <a:ea typeface="Times New Roman"/>
                <a:cs typeface="Times New Roman"/>
                <a:sym typeface="Times New Roman"/>
              </a:rPr>
              <a:t>station</a:t>
            </a:r>
            <a:r>
              <a:rPr lang="en-US" sz="2667">
                <a:latin typeface="Times New Roman"/>
                <a:ea typeface="Times New Roman"/>
                <a:cs typeface="Times New Roman"/>
                <a:sym typeface="Times New Roman"/>
              </a:rPr>
              <a:t> and </a:t>
            </a:r>
            <a:r>
              <a:rPr b="1" lang="en-US" sz="2667">
                <a:latin typeface="Times New Roman"/>
                <a:ea typeface="Times New Roman"/>
                <a:cs typeface="Times New Roman"/>
                <a:sym typeface="Times New Roman"/>
              </a:rPr>
              <a:t>remote sensing </a:t>
            </a:r>
            <a:r>
              <a:rPr lang="en-US" sz="2667">
                <a:latin typeface="Times New Roman"/>
                <a:ea typeface="Times New Roman"/>
                <a:cs typeface="Times New Roman"/>
                <a:sym typeface="Times New Roman"/>
              </a:rPr>
              <a:t>gridded data represented reliable alternatives to “fill” missing data from G2F, with peaks of NSE of 0.85 for temperature</a:t>
            </a:r>
            <a:endParaRPr/>
          </a:p>
          <a:p>
            <a:pPr indent="-609585" lvl="0" marL="609585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</a:pPr>
            <a:r>
              <a:rPr lang="en-US" sz="2667">
                <a:latin typeface="Times New Roman"/>
                <a:ea typeface="Times New Roman"/>
                <a:cs typeface="Times New Roman"/>
                <a:sym typeface="Times New Roman"/>
              </a:rPr>
              <a:t>The implementation of the </a:t>
            </a:r>
            <a:r>
              <a:rPr b="1" lang="en-US" sz="2667">
                <a:latin typeface="Times New Roman"/>
                <a:ea typeface="Times New Roman"/>
                <a:cs typeface="Times New Roman"/>
                <a:sym typeface="Times New Roman"/>
              </a:rPr>
              <a:t>error-corrector procedure </a:t>
            </a:r>
            <a:r>
              <a:rPr lang="en-US" sz="2667">
                <a:latin typeface="Times New Roman"/>
                <a:ea typeface="Times New Roman"/>
                <a:cs typeface="Times New Roman"/>
                <a:sym typeface="Times New Roman"/>
              </a:rPr>
              <a:t>enabled improvements of 20% in NSE for rainfall and temperature.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32"/>
          <p:cNvSpPr txBox="1"/>
          <p:nvPr>
            <p:ph type="title"/>
          </p:nvPr>
        </p:nvSpPr>
        <p:spPr>
          <a:xfrm>
            <a:off x="848123" y="825693"/>
            <a:ext cx="5085923" cy="11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mes New Roman"/>
              <a:buNone/>
            </a:pPr>
            <a:r>
              <a:rPr lang="en-US" sz="3600">
                <a:latin typeface="Times New Roman"/>
                <a:ea typeface="Times New Roman"/>
                <a:cs typeface="Times New Roman"/>
                <a:sym typeface="Times New Roman"/>
              </a:rPr>
              <a:t>Future work</a:t>
            </a:r>
            <a:endParaRPr sz="3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78" name="Google Shape;478;p32"/>
          <p:cNvSpPr txBox="1"/>
          <p:nvPr>
            <p:ph idx="1" type="body"/>
          </p:nvPr>
        </p:nvSpPr>
        <p:spPr>
          <a:xfrm>
            <a:off x="501031" y="1968893"/>
            <a:ext cx="11111696" cy="4125363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609585" lvl="0" marL="609585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</a:pPr>
            <a:r>
              <a:rPr b="1" lang="en-US" sz="2667">
                <a:latin typeface="Times New Roman"/>
                <a:ea typeface="Times New Roman"/>
                <a:cs typeface="Times New Roman"/>
                <a:sym typeface="Times New Roman"/>
              </a:rPr>
              <a:t>Upscaling-downscaling remote sensing data </a:t>
            </a:r>
            <a:r>
              <a:rPr lang="en-US" sz="2667">
                <a:latin typeface="Times New Roman"/>
                <a:ea typeface="Times New Roman"/>
                <a:cs typeface="Times New Roman"/>
                <a:sym typeface="Times New Roman"/>
              </a:rPr>
              <a:t>to reproduce spatial resolution and patterns</a:t>
            </a:r>
            <a:endParaRPr/>
          </a:p>
          <a:p>
            <a:pPr indent="-228600" lvl="0" marL="2286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7"/>
              <a:buNone/>
            </a:pPr>
            <a:r>
              <a:t/>
            </a:r>
            <a:endParaRPr sz="2667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609585" lvl="0" marL="609585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</a:pPr>
            <a:r>
              <a:rPr b="1" lang="en-US" sz="2667">
                <a:latin typeface="Times New Roman"/>
                <a:ea typeface="Times New Roman"/>
                <a:cs typeface="Times New Roman"/>
                <a:sym typeface="Times New Roman"/>
              </a:rPr>
              <a:t>Finding the product </a:t>
            </a:r>
            <a:r>
              <a:rPr lang="en-US" sz="2667">
                <a:latin typeface="Times New Roman"/>
                <a:ea typeface="Times New Roman"/>
                <a:cs typeface="Times New Roman"/>
                <a:sym typeface="Times New Roman"/>
              </a:rPr>
              <a:t>that, according to the location, the climatic conditions and the land use ensures the </a:t>
            </a:r>
            <a:r>
              <a:rPr b="1" lang="en-US" sz="2667">
                <a:latin typeface="Times New Roman"/>
                <a:ea typeface="Times New Roman"/>
                <a:cs typeface="Times New Roman"/>
                <a:sym typeface="Times New Roman"/>
              </a:rPr>
              <a:t>maximum “filling” accuracy </a:t>
            </a:r>
            <a:r>
              <a:rPr lang="en-US" sz="2667">
                <a:latin typeface="Times New Roman"/>
                <a:ea typeface="Times New Roman"/>
                <a:cs typeface="Times New Roman"/>
                <a:sym typeface="Times New Roman"/>
              </a:rPr>
              <a:t>for each variable</a:t>
            </a:r>
            <a:endParaRPr/>
          </a:p>
          <a:p>
            <a:pPr indent="-440230" lvl="0" marL="609585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7"/>
              <a:buNone/>
            </a:pPr>
            <a:r>
              <a:t/>
            </a:r>
            <a:endParaRPr sz="2667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609585" lvl="0" marL="609585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</a:pPr>
            <a:r>
              <a:rPr lang="en-US" sz="2667">
                <a:latin typeface="Times New Roman"/>
                <a:ea typeface="Times New Roman"/>
                <a:cs typeface="Times New Roman"/>
                <a:sym typeface="Times New Roman"/>
              </a:rPr>
              <a:t>Implement the </a:t>
            </a:r>
            <a:r>
              <a:rPr b="1" lang="en-US" sz="2667">
                <a:latin typeface="Times New Roman"/>
                <a:ea typeface="Times New Roman"/>
                <a:cs typeface="Times New Roman"/>
                <a:sym typeface="Times New Roman"/>
              </a:rPr>
              <a:t>covariance matrix</a:t>
            </a:r>
            <a:r>
              <a:rPr lang="en-US" sz="2667">
                <a:latin typeface="Times New Roman"/>
                <a:ea typeface="Times New Roman"/>
                <a:cs typeface="Times New Roman"/>
                <a:sym typeface="Times New Roman"/>
              </a:rPr>
              <a:t>, and implement the model to accurately predict phenotypic response to a changing environment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33"/>
          <p:cNvSpPr/>
          <p:nvPr/>
        </p:nvSpPr>
        <p:spPr>
          <a:xfrm rot="5400000">
            <a:off x="5403251" y="-2979769"/>
            <a:ext cx="1389372" cy="121920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84" name="Google Shape;484;p33"/>
          <p:cNvSpPr txBox="1"/>
          <p:nvPr>
            <p:ph idx="4294967295" type="ctrTitle"/>
          </p:nvPr>
        </p:nvSpPr>
        <p:spPr>
          <a:xfrm>
            <a:off x="3116232" y="654859"/>
            <a:ext cx="6233200" cy="1546399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800"/>
              <a:buFont typeface="Gill Sans"/>
              <a:buNone/>
            </a:pPr>
            <a:r>
              <a:rPr b="0" i="0" lang="en-US" sz="12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Thanks!!</a:t>
            </a:r>
            <a:endParaRPr/>
          </a:p>
        </p:txBody>
      </p:sp>
      <p:pic>
        <p:nvPicPr>
          <p:cNvPr descr="photo-1434030216411-0b793f4b4173.jpg" id="485" name="Google Shape;485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7903" y="1275469"/>
            <a:ext cx="1858399" cy="1858399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86" name="Google Shape;486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83717" y="3116231"/>
            <a:ext cx="3088316" cy="2229379"/>
          </a:xfrm>
          <a:prstGeom prst="rect">
            <a:avLst/>
          </a:prstGeom>
          <a:noFill/>
          <a:ln>
            <a:noFill/>
          </a:ln>
        </p:spPr>
      </p:pic>
      <p:sp>
        <p:nvSpPr>
          <p:cNvPr id="487" name="Google Shape;487;p33"/>
          <p:cNvSpPr/>
          <p:nvPr/>
        </p:nvSpPr>
        <p:spPr>
          <a:xfrm>
            <a:off x="727947" y="3347333"/>
            <a:ext cx="8621485" cy="2677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This project was supported by the Agriculture and Food Research Initiative Grant number NEB-21-176  and NEB-21-166 from the </a:t>
            </a:r>
            <a:r>
              <a:rPr b="1"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USDA National Institute of Food and Agriculture,  Plant Health and Production and Plant Products: Plant Breeding for Agricultural Production, A1211).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Accession Nos.1015252 and No.1009760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88" name="Google Shape;488;p33"/>
          <p:cNvSpPr txBox="1"/>
          <p:nvPr/>
        </p:nvSpPr>
        <p:spPr>
          <a:xfrm>
            <a:off x="917903" y="6213163"/>
            <a:ext cx="1065484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Google UNL NSF NRT for funding opportunities for permanent residents and citizens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lated image" id="493" name="Google Shape;493;p34"/>
          <p:cNvPicPr preferRelativeResize="0"/>
          <p:nvPr/>
        </p:nvPicPr>
        <p:blipFill rotWithShape="1">
          <a:blip r:embed="rId3">
            <a:alphaModFix amt="13000"/>
          </a:blip>
          <a:srcRect b="0" l="0" r="0" t="0"/>
          <a:stretch/>
        </p:blipFill>
        <p:spPr>
          <a:xfrm>
            <a:off x="74611" y="86935"/>
            <a:ext cx="11982879" cy="6684131"/>
          </a:xfrm>
          <a:prstGeom prst="rect">
            <a:avLst/>
          </a:prstGeom>
          <a:noFill/>
          <a:ln>
            <a:noFill/>
          </a:ln>
        </p:spPr>
      </p:pic>
      <p:sp>
        <p:nvSpPr>
          <p:cNvPr id="494" name="Google Shape;494;p34"/>
          <p:cNvSpPr/>
          <p:nvPr/>
        </p:nvSpPr>
        <p:spPr>
          <a:xfrm>
            <a:off x="8696901" y="6475854"/>
            <a:ext cx="342048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BFBFB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Image is from www.foodnavigator.com</a:t>
            </a:r>
            <a:endParaRPr/>
          </a:p>
        </p:txBody>
      </p:sp>
      <p:sp>
        <p:nvSpPr>
          <p:cNvPr id="495" name="Google Shape;495;p34"/>
          <p:cNvSpPr txBox="1"/>
          <p:nvPr/>
        </p:nvSpPr>
        <p:spPr>
          <a:xfrm>
            <a:off x="1030024" y="2091224"/>
            <a:ext cx="10257736" cy="21852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world’s most valuable resource is no longer oil, but DATA.</a:t>
            </a:r>
            <a:endParaRPr b="1"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Economist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35"/>
          <p:cNvSpPr txBox="1"/>
          <p:nvPr/>
        </p:nvSpPr>
        <p:spPr>
          <a:xfrm>
            <a:off x="4624249" y="2712337"/>
            <a:ext cx="95891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Genotypes</a:t>
            </a:r>
            <a:endParaRPr/>
          </a:p>
        </p:txBody>
      </p:sp>
      <p:sp>
        <p:nvSpPr>
          <p:cNvPr id="501" name="Google Shape;501;p35"/>
          <p:cNvSpPr txBox="1"/>
          <p:nvPr/>
        </p:nvSpPr>
        <p:spPr>
          <a:xfrm>
            <a:off x="6963370" y="4357256"/>
            <a:ext cx="108125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Environment</a:t>
            </a:r>
            <a:endParaRPr/>
          </a:p>
        </p:txBody>
      </p:sp>
      <p:pic>
        <p:nvPicPr>
          <p:cNvPr id="502" name="Google Shape;502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7496" y="276178"/>
            <a:ext cx="10891054" cy="6477058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35"/>
          <p:cNvSpPr txBox="1"/>
          <p:nvPr/>
        </p:nvSpPr>
        <p:spPr>
          <a:xfrm>
            <a:off x="367496" y="170818"/>
            <a:ext cx="11233954" cy="132343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Can we predict (maize) hybrids?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