
<file path=[Content_Types].xml><?xml version="1.0" encoding="utf-8"?>
<Types xmlns="http://schemas.openxmlformats.org/package/2006/content-types">
  <Default ContentType="image/jpeg" Extension="jpg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tableStyles.xml><?xml version="1.0" encoding="utf-8"?>
<a:tblStyleLst xmlns:a="http://schemas.openxmlformats.org/drawingml/2006/main" xmlns:r="http://schemas.openxmlformats.org/officeDocument/2006/relationships" def="{75BA84E1-5F45-439E-8997-D4776FA9A5F4}">
  <a:tblStyle styleId="{75BA84E1-5F45-439E-8997-D4776FA9A5F4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0F0F0"/>
          </a:solidFill>
        </a:fill>
      </a:tcStyle>
    </a:wholeTbl>
    <a:band1H>
      <a:tcTxStyle/>
      <a:tcStyle>
        <a:fill>
          <a:solidFill>
            <a:srgbClr val="E0E0E0"/>
          </a:solidFill>
        </a:fill>
      </a:tcStyle>
    </a:band1H>
    <a:band2H>
      <a:tcTxStyle/>
    </a:band2H>
    <a:band1V>
      <a:tcTxStyle/>
      <a:tcStyle>
        <a:fill>
          <a:solidFill>
            <a:srgbClr val="E0E0E0"/>
          </a:solidFill>
        </a:fill>
      </a:tcStyle>
    </a:band1V>
    <a:band2V>
      <a:tcTxStyle/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3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3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3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3"/>
          </a:solidFill>
        </a:fill>
      </a:tcStyle>
    </a:firstRow>
    <a:neCell>
      <a:tcTxStyle/>
    </a:neCell>
    <a:nwCell>
      <a:tcTxStyle/>
    </a:nwCell>
  </a:tblStyle>
  <a:tblStyle styleId="{F8D35B97-C0DD-4896-901E-907769A107CB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0F0F0"/>
          </a:solidFill>
        </a:fill>
      </a:tcStyle>
    </a:wholeTbl>
    <a:band1H>
      <a:tcTxStyle/>
      <a:tcStyle>
        <a:fill>
          <a:solidFill>
            <a:srgbClr val="E0E0E0"/>
          </a:solidFill>
        </a:fill>
      </a:tcStyle>
    </a:band1H>
    <a:band2H>
      <a:tcTxStyle/>
    </a:band2H>
    <a:band1V>
      <a:tcTxStyle/>
      <a:tcStyle>
        <a:fill>
          <a:solidFill>
            <a:srgbClr val="E0E0E0"/>
          </a:solidFill>
        </a:fill>
      </a:tcStyle>
    </a:band1V>
    <a:band2V>
      <a:tcTxStyle/>
    </a:band2V>
    <a:lastCol>
      <a:tcTxStyle b="on" i="off"/>
    </a:lastCol>
    <a:firstCol>
      <a:tcTxStyle b="on" i="off"/>
    </a:firstCol>
    <a:lastRow>
      <a:tcTxStyle b="on" i="off"/>
      <a:tcStyle>
        <a:tcBdr>
          <a:top>
            <a:ln cap="flat" cmpd="sng" w="254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rgbClr val="F0F0F0"/>
          </a:solidFill>
        </a:fill>
      </a:tcStyle>
    </a:lastRow>
    <a:seCell>
      <a:tcTxStyle/>
    </a:seCell>
    <a:swCell>
      <a:tcTxStyle/>
    </a:swCell>
    <a:firstRow>
      <a:tcTxStyle b="on" i="off"/>
      <a:tcStyle>
        <a:fill>
          <a:solidFill>
            <a:srgbClr val="F0F0F0"/>
          </a:solidFill>
        </a:fill>
      </a:tcStyle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22" Type="http://schemas.openxmlformats.org/officeDocument/2006/relationships/slide" Target="slides/slide17.xml"/><Relationship Id="rId10" Type="http://schemas.openxmlformats.org/officeDocument/2006/relationships/slide" Target="slides/slide5.xml"/><Relationship Id="rId21" Type="http://schemas.openxmlformats.org/officeDocument/2006/relationships/slide" Target="slides/slide16.xml"/><Relationship Id="rId13" Type="http://schemas.openxmlformats.org/officeDocument/2006/relationships/slide" Target="slides/slide8.xml"/><Relationship Id="rId24" Type="http://schemas.openxmlformats.org/officeDocument/2006/relationships/slide" Target="slides/slide19.xml"/><Relationship Id="rId12" Type="http://schemas.openxmlformats.org/officeDocument/2006/relationships/slide" Target="slides/slide7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6" name="Google Shape;96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4" name="Google Shape;104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3" name="Google Shape;123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2629 Mo44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4432 PHN11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3101 MoG</a:t>
            </a:r>
            <a:endParaRPr/>
          </a:p>
        </p:txBody>
      </p:sp>
      <p:sp>
        <p:nvSpPr>
          <p:cNvPr id="124" name="Google Shape;124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3" name="Google Shape;133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PHW65 is an Ex-PVP, Lancaster-type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PHN11 is an Ex-PVP, Iodent-type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Mo44 is a Missouri line derived from Mo22 and Pioneer Mexican Synthetic 17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MoG is a Missouri line that has wide leaves, heavy stalk and high pollen production</a:t>
            </a:r>
            <a:endParaRPr/>
          </a:p>
        </p:txBody>
      </p:sp>
      <p:sp>
        <p:nvSpPr>
          <p:cNvPr id="134" name="Google Shape;134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0" name="Google Shape;150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So let’s think back to the first goal which was to narrow the flowering maturity using 2 testers</a:t>
            </a:r>
            <a:endParaRPr/>
          </a:p>
        </p:txBody>
      </p:sp>
      <p:sp>
        <p:nvSpPr>
          <p:cNvPr id="151" name="Google Shape;151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1" name="Google Shape;181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Multiple hybrids flowered on the same day- why there aren’t many points </a:t>
            </a:r>
            <a:endParaRPr/>
          </a:p>
        </p:txBody>
      </p:sp>
      <p:sp>
        <p:nvSpPr>
          <p:cNvPr id="182" name="Google Shape;182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8" name="Google Shape;208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7" name="Google Shape;237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As you can see by these grain yield by grain moisture plots across locations,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Ideal moisture at harvest is around 22%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Differences could be due to weather, time of harvest, etc.</a:t>
            </a:r>
            <a:endParaRPr/>
          </a:p>
        </p:txBody>
      </p:sp>
      <p:sp>
        <p:nvSpPr>
          <p:cNvPr id="238" name="Google Shape;238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1" name="Google Shape;251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15 locations had LH195, 8 locations had PHT69, 7 locations with both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Trend that PHT69 results in hybrids with less grain moisture at harvest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We see that tester does influence plant performance, but let’s see how each mini-NAM family differs in traits</a:t>
            </a:r>
            <a:endParaRPr/>
          </a:p>
        </p:txBody>
      </p:sp>
      <p:sp>
        <p:nvSpPr>
          <p:cNvPr id="252" name="Google Shape;252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6" name="Google Shape;266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Top=good, middle=bad, bottom=ugly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3 lines indicate 1</a:t>
            </a:r>
            <a:r>
              <a:rPr baseline="30000" lang="en-US"/>
              <a:t>st</a:t>
            </a:r>
            <a:r>
              <a:rPr lang="en-US"/>
              <a:t>, 2nd (median) and 3</a:t>
            </a:r>
            <a:r>
              <a:rPr baseline="30000" lang="en-US"/>
              <a:t>rd</a:t>
            </a:r>
            <a:r>
              <a:rPr lang="en-US"/>
              <a:t> quartiles</a:t>
            </a:r>
            <a:endParaRPr/>
          </a:p>
        </p:txBody>
      </p:sp>
      <p:sp>
        <p:nvSpPr>
          <p:cNvPr id="267" name="Google Shape;267;p1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4" name="Google Shape;274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As you can see tester does influence the mini-NAM families differently and this should be considered in future analyses</a:t>
            </a:r>
            <a:endParaRPr/>
          </a:p>
        </p:txBody>
      </p:sp>
      <p:sp>
        <p:nvSpPr>
          <p:cNvPr id="275" name="Google Shape;275;p1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0" name="Google Shape;290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7" name="Google Shape;297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4" name="Google Shape;324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6" name="Google Shape;336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6" name="Google Shape;346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3" name="Google Shape;353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5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6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6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6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8" name="Google Shape;68;p1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2.png"/><Relationship Id="rId4" Type="http://schemas.openxmlformats.org/officeDocument/2006/relationships/image" Target="../media/image2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19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1.jpg"/><Relationship Id="rId4" Type="http://schemas.openxmlformats.org/officeDocument/2006/relationships/image" Target="../media/image8.jpg"/><Relationship Id="rId5" Type="http://schemas.openxmlformats.org/officeDocument/2006/relationships/image" Target="../media/image14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7.png"/><Relationship Id="rId4" Type="http://schemas.openxmlformats.org/officeDocument/2006/relationships/image" Target="../media/image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7.png"/><Relationship Id="rId4" Type="http://schemas.openxmlformats.org/officeDocument/2006/relationships/image" Target="../media/image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9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20" Type="http://schemas.openxmlformats.org/officeDocument/2006/relationships/image" Target="../media/image34.jpg"/><Relationship Id="rId11" Type="http://schemas.openxmlformats.org/officeDocument/2006/relationships/image" Target="../media/image22.png"/><Relationship Id="rId10" Type="http://schemas.openxmlformats.org/officeDocument/2006/relationships/image" Target="../media/image28.png"/><Relationship Id="rId21" Type="http://schemas.openxmlformats.org/officeDocument/2006/relationships/image" Target="../media/image32.gif"/><Relationship Id="rId13" Type="http://schemas.openxmlformats.org/officeDocument/2006/relationships/image" Target="../media/image36.png"/><Relationship Id="rId12" Type="http://schemas.openxmlformats.org/officeDocument/2006/relationships/image" Target="../media/image18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7.png"/><Relationship Id="rId4" Type="http://schemas.openxmlformats.org/officeDocument/2006/relationships/image" Target="../media/image16.png"/><Relationship Id="rId9" Type="http://schemas.openxmlformats.org/officeDocument/2006/relationships/image" Target="../media/image23.png"/><Relationship Id="rId15" Type="http://schemas.openxmlformats.org/officeDocument/2006/relationships/image" Target="../media/image26.png"/><Relationship Id="rId14" Type="http://schemas.openxmlformats.org/officeDocument/2006/relationships/image" Target="../media/image30.png"/><Relationship Id="rId17" Type="http://schemas.openxmlformats.org/officeDocument/2006/relationships/image" Target="../media/image31.gif"/><Relationship Id="rId16" Type="http://schemas.openxmlformats.org/officeDocument/2006/relationships/image" Target="../media/image27.png"/><Relationship Id="rId5" Type="http://schemas.openxmlformats.org/officeDocument/2006/relationships/image" Target="../media/image20.png"/><Relationship Id="rId19" Type="http://schemas.openxmlformats.org/officeDocument/2006/relationships/image" Target="../media/image24.gif"/><Relationship Id="rId6" Type="http://schemas.openxmlformats.org/officeDocument/2006/relationships/image" Target="../media/image15.png"/><Relationship Id="rId18" Type="http://schemas.openxmlformats.org/officeDocument/2006/relationships/image" Target="../media/image25.png"/><Relationship Id="rId7" Type="http://schemas.openxmlformats.org/officeDocument/2006/relationships/image" Target="../media/image29.png"/><Relationship Id="rId8" Type="http://schemas.openxmlformats.org/officeDocument/2006/relationships/image" Target="../media/image2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5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3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7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981582"/>
            <a:ext cx="10929788" cy="2513856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3"/>
          <p:cNvSpPr/>
          <p:nvPr/>
        </p:nvSpPr>
        <p:spPr>
          <a:xfrm>
            <a:off x="0" y="4918509"/>
            <a:ext cx="12192000" cy="1939491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3"/>
          <p:cNvSpPr txBox="1"/>
          <p:nvPr>
            <p:ph type="ctrTitle"/>
          </p:nvPr>
        </p:nvSpPr>
        <p:spPr>
          <a:xfrm>
            <a:off x="988359" y="4286128"/>
            <a:ext cx="10215282" cy="1264762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40404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4000"/>
              <a:buFont typeface="Calibri"/>
              <a:buNone/>
            </a:pPr>
            <a:r>
              <a:rPr lang="en-US" sz="4000">
                <a:solidFill>
                  <a:srgbClr val="404040"/>
                </a:solidFill>
              </a:rPr>
              <a:t>An Overview of G2F in 2018</a:t>
            </a:r>
            <a:endParaRPr/>
          </a:p>
        </p:txBody>
      </p:sp>
      <p:sp>
        <p:nvSpPr>
          <p:cNvPr id="91" name="Google Shape;91;p13"/>
          <p:cNvSpPr txBox="1"/>
          <p:nvPr>
            <p:ph idx="1" type="subTitle"/>
          </p:nvPr>
        </p:nvSpPr>
        <p:spPr>
          <a:xfrm>
            <a:off x="2073738" y="5647146"/>
            <a:ext cx="8044524" cy="536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60"/>
              <a:buNone/>
            </a:pPr>
            <a:r>
              <a:rPr b="1" lang="en-US" sz="1960">
                <a:solidFill>
                  <a:srgbClr val="FFFFFF"/>
                </a:solidFill>
              </a:rPr>
              <a:t>Bridget A. McFarland</a:t>
            </a:r>
            <a:r>
              <a:rPr lang="en-US" sz="1679">
                <a:solidFill>
                  <a:srgbClr val="FFFFFF"/>
                </a:solidFill>
              </a:rPr>
              <a:t>, Naser AlKhalifah, Shawn M. Kaeppler and Natalia de Leon </a:t>
            </a:r>
            <a:endParaRPr/>
          </a:p>
        </p:txBody>
      </p:sp>
      <p:sp>
        <p:nvSpPr>
          <p:cNvPr id="92" name="Google Shape;92;p13"/>
          <p:cNvSpPr txBox="1"/>
          <p:nvPr/>
        </p:nvSpPr>
        <p:spPr>
          <a:xfrm>
            <a:off x="861546" y="306853"/>
            <a:ext cx="2470484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@bridget_mcfar</a:t>
            </a:r>
            <a:endParaRPr b="1"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3" name="Google Shape;93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21956" y="306853"/>
            <a:ext cx="643021" cy="4551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Overview</a:t>
            </a:r>
            <a:endParaRPr/>
          </a:p>
        </p:txBody>
      </p:sp>
      <p:sp>
        <p:nvSpPr>
          <p:cNvPr id="100" name="Google Shape;100;p14"/>
          <p:cNvSpPr txBox="1"/>
          <p:nvPr>
            <p:ph idx="1" type="body"/>
          </p:nvPr>
        </p:nvSpPr>
        <p:spPr>
          <a:xfrm>
            <a:off x="838200" y="1825625"/>
            <a:ext cx="11559988" cy="522063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➢"/>
            </a:pPr>
            <a:r>
              <a:rPr lang="en-US"/>
              <a:t>Background on previous G2F experiments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➢"/>
            </a:pPr>
            <a:r>
              <a:rPr lang="en-US"/>
              <a:t>2018 experiment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➢"/>
            </a:pPr>
            <a:r>
              <a:rPr lang="en-US"/>
              <a:t>Germplasm used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➢"/>
            </a:pPr>
            <a:r>
              <a:rPr lang="en-US"/>
              <a:t>Locations and traits collected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➢"/>
            </a:pPr>
            <a:r>
              <a:rPr lang="en-US"/>
              <a:t>Comparison of 2018 traits to other G2F years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➢"/>
            </a:pPr>
            <a:r>
              <a:rPr lang="en-US"/>
              <a:t>Data trends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➢"/>
            </a:pPr>
            <a:r>
              <a:rPr lang="en-US"/>
              <a:t>Key takeaways</a:t>
            </a:r>
            <a:endParaRPr/>
          </a:p>
        </p:txBody>
      </p:sp>
      <p:sp>
        <p:nvSpPr>
          <p:cNvPr id="101" name="Google Shape;101;p14"/>
          <p:cNvSpPr/>
          <p:nvPr/>
        </p:nvSpPr>
        <p:spPr>
          <a:xfrm>
            <a:off x="0" y="6185647"/>
            <a:ext cx="12398189" cy="860612"/>
          </a:xfrm>
          <a:prstGeom prst="rect">
            <a:avLst/>
          </a:prstGeom>
          <a:solidFill>
            <a:srgbClr val="323F4F"/>
          </a:solidFill>
          <a:ln cap="flat" cmpd="sng" w="12700">
            <a:solidFill>
              <a:srgbClr val="323F4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Previous G2F experiments</a:t>
            </a:r>
            <a:endParaRPr/>
          </a:p>
        </p:txBody>
      </p:sp>
      <p:sp>
        <p:nvSpPr>
          <p:cNvPr id="108" name="Google Shape;108;p15"/>
          <p:cNvSpPr txBox="1"/>
          <p:nvPr>
            <p:ph idx="1" type="body"/>
          </p:nvPr>
        </p:nvSpPr>
        <p:spPr>
          <a:xfrm>
            <a:off x="838200" y="1520825"/>
            <a:ext cx="11559988" cy="522063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➢"/>
            </a:pPr>
            <a:r>
              <a:rPr lang="en-US"/>
              <a:t>Overall GxE project goal: accurate prediction of the phenotypes of corn plants in diverse environments</a:t>
            </a:r>
            <a:endParaRPr/>
          </a:p>
        </p:txBody>
      </p:sp>
      <p:sp>
        <p:nvSpPr>
          <p:cNvPr id="109" name="Google Shape;109;p15"/>
          <p:cNvSpPr/>
          <p:nvPr/>
        </p:nvSpPr>
        <p:spPr>
          <a:xfrm>
            <a:off x="0" y="6185647"/>
            <a:ext cx="12398189" cy="860612"/>
          </a:xfrm>
          <a:prstGeom prst="rect">
            <a:avLst/>
          </a:prstGeom>
          <a:solidFill>
            <a:srgbClr val="323F4F"/>
          </a:solidFill>
          <a:ln cap="flat" cmpd="sng" w="12700">
            <a:solidFill>
              <a:srgbClr val="323F4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10" name="Google Shape;110;p15"/>
          <p:cNvGraphicFramePr/>
          <p:nvPr/>
        </p:nvGraphicFramePr>
        <p:xfrm>
          <a:off x="522194" y="2434422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{75BA84E1-5F45-439E-8997-D4776FA9A5F4}</a:tableStyleId>
              </a:tblPr>
              <a:tblGrid>
                <a:gridCol w="1892300"/>
                <a:gridCol w="1892300"/>
                <a:gridCol w="1892300"/>
                <a:gridCol w="1892300"/>
                <a:gridCol w="1892300"/>
                <a:gridCol w="1892300"/>
              </a:tblGrid>
              <a:tr h="37085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2014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2015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2016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2017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2018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 u="none" cap="none" strike="noStrike"/>
                        <a:t>No. of states/provinces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13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16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19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23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22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 u="none" cap="none" strike="noStrike"/>
                        <a:t>No. of plots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12,678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13,650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19,360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21,186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27,298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111252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 u="none" cap="none" strike="noStrike"/>
                        <a:t>Experiments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-large hybrid trial</a:t>
                      </a:r>
                      <a:endParaRPr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-small inbred trial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-same materials as 2014, increase overlap and # of locations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-5 sub-experiments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-same materials as 2016 and one new </a:t>
                      </a:r>
                      <a:br>
                        <a:rPr lang="en-US" sz="1800" u="none" cap="none" strike="noStrike"/>
                      </a:br>
                      <a:r>
                        <a:rPr lang="en-US" sz="1800" u="none" cap="none" strike="noStrike"/>
                        <a:t>sub-experiment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en-US" sz="1800" u="none" cap="none" strike="noStrike"/>
                        <a:t>-PHW65 reference population with 2 testers </a:t>
                      </a:r>
                      <a:br>
                        <a:rPr lang="en-US" sz="1800" u="none" cap="none" strike="noStrike"/>
                      </a:br>
                      <a:r>
                        <a:rPr lang="en-US" sz="1800" u="none" cap="none" strike="noStrike"/>
                        <a:t>(LH195-Midwest to South, </a:t>
                      </a:r>
                      <a:br>
                        <a:rPr lang="en-US" sz="1800" u="none" cap="none" strike="noStrike"/>
                      </a:br>
                      <a:r>
                        <a:rPr lang="en-US" sz="1800" u="none" cap="none" strike="noStrike"/>
                        <a:t>PHT69-North)</a:t>
                      </a:r>
                      <a:endParaRPr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  <p:sp>
        <p:nvSpPr>
          <p:cNvPr id="111" name="Google Shape;111;p15"/>
          <p:cNvSpPr/>
          <p:nvPr/>
        </p:nvSpPr>
        <p:spPr>
          <a:xfrm>
            <a:off x="2582779" y="5550568"/>
            <a:ext cx="8481461" cy="500142"/>
          </a:xfrm>
          <a:prstGeom prst="rect">
            <a:avLst/>
          </a:prstGeom>
          <a:solidFill>
            <a:srgbClr val="C4E0B2"/>
          </a:solidFill>
          <a:ln cap="flat" cmpd="sng" w="12700">
            <a:solidFill>
              <a:srgbClr val="385623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5"/>
          <p:cNvSpPr txBox="1"/>
          <p:nvPr/>
        </p:nvSpPr>
        <p:spPr>
          <a:xfrm>
            <a:off x="3409110" y="5595278"/>
            <a:ext cx="6626141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Common set of hybrids grown in all locations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6"/>
          <p:cNvSpPr txBox="1"/>
          <p:nvPr>
            <p:ph type="title"/>
          </p:nvPr>
        </p:nvSpPr>
        <p:spPr>
          <a:xfrm>
            <a:off x="838200" y="2465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Goals for 2018 Experiment</a:t>
            </a:r>
            <a:endParaRPr/>
          </a:p>
        </p:txBody>
      </p:sp>
      <p:sp>
        <p:nvSpPr>
          <p:cNvPr id="118" name="Google Shape;118;p16"/>
          <p:cNvSpPr/>
          <p:nvPr/>
        </p:nvSpPr>
        <p:spPr>
          <a:xfrm>
            <a:off x="0" y="6185647"/>
            <a:ext cx="12398189" cy="860612"/>
          </a:xfrm>
          <a:prstGeom prst="rect">
            <a:avLst/>
          </a:prstGeom>
          <a:solidFill>
            <a:srgbClr val="323F4F"/>
          </a:solidFill>
          <a:ln cap="flat" cmpd="sng" w="12700">
            <a:solidFill>
              <a:srgbClr val="323F4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16"/>
          <p:cNvSpPr txBox="1"/>
          <p:nvPr>
            <p:ph idx="1" type="body"/>
          </p:nvPr>
        </p:nvSpPr>
        <p:spPr>
          <a:xfrm>
            <a:off x="3705726" y="1825625"/>
            <a:ext cx="7648074" cy="4351338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-1326" r="-2154" t="-3508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•"/>
            </a:pPr>
            <a:r>
              <a:rPr lang="en-US"/>
              <a:t> </a:t>
            </a:r>
            <a:endParaRPr/>
          </a:p>
        </p:txBody>
      </p:sp>
      <p:pic>
        <p:nvPicPr>
          <p:cNvPr id="120" name="Google Shape;120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2074208"/>
            <a:ext cx="3327400" cy="3327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PHW65 mini-NAM Maize Population</a:t>
            </a:r>
            <a:endParaRPr/>
          </a:p>
        </p:txBody>
      </p:sp>
      <p:sp>
        <p:nvSpPr>
          <p:cNvPr id="127" name="Google Shape;127;p1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➢"/>
            </a:pPr>
            <a:r>
              <a:rPr lang="en-US"/>
              <a:t>PHW65 NAM-type population 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➢"/>
            </a:pPr>
            <a:r>
              <a:rPr lang="en-US"/>
              <a:t>PHW65 reference crossed with Mo44, PHN11 &amp; MoG and DHs were derived from crosses</a:t>
            </a:r>
            <a:br>
              <a:rPr lang="en-US"/>
            </a:br>
            <a:r>
              <a:rPr lang="en-US"/>
              <a:t>	</a:t>
            </a:r>
            <a:endParaRPr sz="2000"/>
          </a:p>
        </p:txBody>
      </p:sp>
      <p:pic>
        <p:nvPicPr>
          <p:cNvPr id="128" name="Google Shape;128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80982" y="3054601"/>
            <a:ext cx="6230036" cy="2432552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17"/>
          <p:cNvSpPr/>
          <p:nvPr/>
        </p:nvSpPr>
        <p:spPr>
          <a:xfrm>
            <a:off x="0" y="6185647"/>
            <a:ext cx="12398189" cy="860612"/>
          </a:xfrm>
          <a:prstGeom prst="rect">
            <a:avLst/>
          </a:prstGeom>
          <a:solidFill>
            <a:srgbClr val="323F4F"/>
          </a:solidFill>
          <a:ln cap="flat" cmpd="sng" w="12700">
            <a:solidFill>
              <a:srgbClr val="323F4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17"/>
          <p:cNvSpPr txBox="1"/>
          <p:nvPr/>
        </p:nvSpPr>
        <p:spPr>
          <a:xfrm>
            <a:off x="1155031" y="5569545"/>
            <a:ext cx="11036969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(Gage JL, White MR, Edwards JW, Kaeppler S, de Leon N (2018) Selection Signatures Underlying Dramatic Male Inflorescence Transformation During Modern Hybrid Maize Breeding. </a:t>
            </a:r>
            <a:r>
              <a:rPr i="1"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Genetics</a:t>
            </a: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b="1"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210</a:t>
            </a: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1125-1138)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PHW65 mini-NAM Maize Population</a:t>
            </a:r>
            <a:endParaRPr/>
          </a:p>
        </p:txBody>
      </p:sp>
      <p:sp>
        <p:nvSpPr>
          <p:cNvPr id="137" name="Google Shape;137;p18"/>
          <p:cNvSpPr/>
          <p:nvPr/>
        </p:nvSpPr>
        <p:spPr>
          <a:xfrm>
            <a:off x="0" y="6185647"/>
            <a:ext cx="12398189" cy="860612"/>
          </a:xfrm>
          <a:prstGeom prst="rect">
            <a:avLst/>
          </a:prstGeom>
          <a:solidFill>
            <a:srgbClr val="323F4F"/>
          </a:solidFill>
          <a:ln cap="flat" cmpd="sng" w="12700">
            <a:solidFill>
              <a:srgbClr val="323F4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18"/>
          <p:cNvSpPr txBox="1"/>
          <p:nvPr/>
        </p:nvSpPr>
        <p:spPr>
          <a:xfrm>
            <a:off x="838200" y="5871464"/>
            <a:ext cx="11353800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Ear images obtained using the HTP ear phenotyping method developed in Dr. Edgar Spalding’s lab (Miller et al., 2017)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9" name="Google Shape;139;p18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44438" y="2112111"/>
            <a:ext cx="2710703" cy="2663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92230" y="2133552"/>
            <a:ext cx="2559797" cy="26563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447553" y="2097426"/>
            <a:ext cx="3152217" cy="2692519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18"/>
          <p:cNvSpPr txBox="1"/>
          <p:nvPr/>
        </p:nvSpPr>
        <p:spPr>
          <a:xfrm>
            <a:off x="715214" y="1555999"/>
            <a:ext cx="2313827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Mo44</a:t>
            </a:r>
            <a:endParaRPr/>
          </a:p>
        </p:txBody>
      </p:sp>
      <p:sp>
        <p:nvSpPr>
          <p:cNvPr id="143" name="Google Shape;143;p18"/>
          <p:cNvSpPr txBox="1"/>
          <p:nvPr/>
        </p:nvSpPr>
        <p:spPr>
          <a:xfrm>
            <a:off x="4642875" y="1527881"/>
            <a:ext cx="2313827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PHN11</a:t>
            </a:r>
            <a:endParaRPr/>
          </a:p>
        </p:txBody>
      </p:sp>
      <p:sp>
        <p:nvSpPr>
          <p:cNvPr id="144" name="Google Shape;144;p18"/>
          <p:cNvSpPr txBox="1"/>
          <p:nvPr/>
        </p:nvSpPr>
        <p:spPr>
          <a:xfrm>
            <a:off x="8866747" y="1495267"/>
            <a:ext cx="2313827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MoG</a:t>
            </a:r>
            <a:endParaRPr b="1"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18"/>
          <p:cNvSpPr txBox="1"/>
          <p:nvPr/>
        </p:nvSpPr>
        <p:spPr>
          <a:xfrm>
            <a:off x="4593889" y="4772384"/>
            <a:ext cx="2729897" cy="95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good</a:t>
            </a:r>
            <a:br>
              <a:rPr i="1"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i="1"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(ex-PVP x ex-PVP)</a:t>
            </a:r>
            <a:endParaRPr/>
          </a:p>
        </p:txBody>
      </p:sp>
      <p:sp>
        <p:nvSpPr>
          <p:cNvPr id="146" name="Google Shape;146;p18"/>
          <p:cNvSpPr txBox="1"/>
          <p:nvPr/>
        </p:nvSpPr>
        <p:spPr>
          <a:xfrm>
            <a:off x="838200" y="4824947"/>
            <a:ext cx="2313827" cy="95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bad</a:t>
            </a:r>
            <a:br>
              <a:rPr i="1"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i="1"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(ex-PVP x old)</a:t>
            </a:r>
            <a:endParaRPr/>
          </a:p>
        </p:txBody>
      </p:sp>
      <p:sp>
        <p:nvSpPr>
          <p:cNvPr id="147" name="Google Shape;147;p18"/>
          <p:cNvSpPr txBox="1"/>
          <p:nvPr/>
        </p:nvSpPr>
        <p:spPr>
          <a:xfrm>
            <a:off x="8447553" y="4839513"/>
            <a:ext cx="3269507" cy="95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ugly</a:t>
            </a:r>
            <a:br>
              <a:rPr i="1"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i="1"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(ex-PVP x unselected)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9"/>
          <p:cNvSpPr/>
          <p:nvPr/>
        </p:nvSpPr>
        <p:spPr>
          <a:xfrm>
            <a:off x="0" y="6185647"/>
            <a:ext cx="12398189" cy="860612"/>
          </a:xfrm>
          <a:prstGeom prst="rect">
            <a:avLst/>
          </a:prstGeom>
          <a:solidFill>
            <a:srgbClr val="323F4F"/>
          </a:solidFill>
          <a:ln cap="flat" cmpd="sng" w="12700">
            <a:solidFill>
              <a:srgbClr val="323F4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Locations and traits collected</a:t>
            </a:r>
            <a:endParaRPr/>
          </a:p>
        </p:txBody>
      </p:sp>
      <p:pic>
        <p:nvPicPr>
          <p:cNvPr id="155" name="Google Shape;155;p19"/>
          <p:cNvPicPr preferRelativeResize="0"/>
          <p:nvPr/>
        </p:nvPicPr>
        <p:blipFill rotWithShape="1">
          <a:blip r:embed="rId3">
            <a:alphaModFix/>
          </a:blip>
          <a:srcRect b="13726" l="3543" r="5966" t="26323"/>
          <a:stretch/>
        </p:blipFill>
        <p:spPr>
          <a:xfrm>
            <a:off x="5173080" y="1490216"/>
            <a:ext cx="6934200" cy="4111415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19"/>
          <p:cNvSpPr/>
          <p:nvPr/>
        </p:nvSpPr>
        <p:spPr>
          <a:xfrm>
            <a:off x="9024736" y="3927555"/>
            <a:ext cx="156072" cy="14047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19"/>
          <p:cNvSpPr/>
          <p:nvPr/>
        </p:nvSpPr>
        <p:spPr>
          <a:xfrm>
            <a:off x="9217776" y="3927555"/>
            <a:ext cx="156072" cy="14047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19"/>
          <p:cNvSpPr/>
          <p:nvPr/>
        </p:nvSpPr>
        <p:spPr>
          <a:xfrm>
            <a:off x="11219296" y="2974547"/>
            <a:ext cx="156072" cy="14047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19"/>
          <p:cNvSpPr/>
          <p:nvPr/>
        </p:nvSpPr>
        <p:spPr>
          <a:xfrm>
            <a:off x="10394304" y="4124659"/>
            <a:ext cx="156072" cy="14047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19"/>
          <p:cNvSpPr/>
          <p:nvPr/>
        </p:nvSpPr>
        <p:spPr>
          <a:xfrm>
            <a:off x="10238232" y="4194894"/>
            <a:ext cx="156072" cy="14047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19"/>
          <p:cNvSpPr/>
          <p:nvPr/>
        </p:nvSpPr>
        <p:spPr>
          <a:xfrm>
            <a:off x="9835504" y="2974547"/>
            <a:ext cx="156072" cy="14047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19"/>
          <p:cNvSpPr/>
          <p:nvPr/>
        </p:nvSpPr>
        <p:spPr>
          <a:xfrm>
            <a:off x="9061704" y="3324182"/>
            <a:ext cx="156072" cy="14047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19"/>
          <p:cNvSpPr/>
          <p:nvPr/>
        </p:nvSpPr>
        <p:spPr>
          <a:xfrm>
            <a:off x="10924656" y="2396776"/>
            <a:ext cx="156072" cy="14047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19"/>
          <p:cNvSpPr/>
          <p:nvPr/>
        </p:nvSpPr>
        <p:spPr>
          <a:xfrm>
            <a:off x="11080728" y="2190438"/>
            <a:ext cx="156072" cy="14047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19"/>
          <p:cNvSpPr/>
          <p:nvPr/>
        </p:nvSpPr>
        <p:spPr>
          <a:xfrm>
            <a:off x="11219296" y="2442022"/>
            <a:ext cx="156072" cy="14047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19"/>
          <p:cNvSpPr/>
          <p:nvPr/>
        </p:nvSpPr>
        <p:spPr>
          <a:xfrm>
            <a:off x="10234596" y="2902367"/>
            <a:ext cx="156072" cy="14047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19"/>
          <p:cNvSpPr/>
          <p:nvPr/>
        </p:nvSpPr>
        <p:spPr>
          <a:xfrm>
            <a:off x="10394304" y="2475108"/>
            <a:ext cx="156072" cy="14047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p19"/>
          <p:cNvSpPr/>
          <p:nvPr/>
        </p:nvSpPr>
        <p:spPr>
          <a:xfrm>
            <a:off x="8252184" y="4756218"/>
            <a:ext cx="156072" cy="14047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19"/>
          <p:cNvSpPr/>
          <p:nvPr/>
        </p:nvSpPr>
        <p:spPr>
          <a:xfrm>
            <a:off x="9279948" y="2545343"/>
            <a:ext cx="156072" cy="14047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19"/>
          <p:cNvSpPr txBox="1"/>
          <p:nvPr>
            <p:ph idx="1" type="body"/>
          </p:nvPr>
        </p:nvSpPr>
        <p:spPr>
          <a:xfrm>
            <a:off x="12723" y="1371663"/>
            <a:ext cx="5257800" cy="16028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35"/>
              <a:buFont typeface="Noto Sans Symbols"/>
              <a:buChar char="➢"/>
            </a:pPr>
            <a:r>
              <a:rPr lang="en-US" sz="2635"/>
              <a:t>16 locations, 12 states/provinces</a:t>
            </a:r>
            <a:endParaRPr/>
          </a:p>
          <a:p>
            <a:pPr indent="-228600" lvl="0" marL="22860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635"/>
              <a:buFont typeface="Noto Sans Symbols"/>
              <a:buChar char="➢"/>
            </a:pPr>
            <a:r>
              <a:rPr lang="en-US" sz="2635"/>
              <a:t>9,483 plots total in 2018</a:t>
            </a:r>
            <a:endParaRPr/>
          </a:p>
          <a:p>
            <a:pPr indent="-228600" lvl="0" marL="22860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635"/>
              <a:buFont typeface="Noto Sans Symbols"/>
              <a:buChar char="➢"/>
            </a:pPr>
            <a:r>
              <a:rPr lang="en-US" sz="2635"/>
              <a:t>RCBD and will be repeated in 2019</a:t>
            </a:r>
            <a:endParaRPr/>
          </a:p>
          <a:p>
            <a:pPr indent="-90804" lvl="0" marL="22860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70"/>
              <a:buFont typeface="Noto Sans Symbols"/>
              <a:buNone/>
            </a:pPr>
            <a:r>
              <a:t/>
            </a:r>
            <a:endParaRPr sz="2170"/>
          </a:p>
          <a:p>
            <a:pPr indent="0" lvl="0" marL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70"/>
              <a:buNone/>
            </a:pPr>
            <a:r>
              <a:t/>
            </a:r>
            <a:endParaRPr sz="2170"/>
          </a:p>
        </p:txBody>
      </p:sp>
      <p:sp>
        <p:nvSpPr>
          <p:cNvPr id="171" name="Google Shape;171;p19"/>
          <p:cNvSpPr txBox="1"/>
          <p:nvPr/>
        </p:nvSpPr>
        <p:spPr>
          <a:xfrm>
            <a:off x="84720" y="3239125"/>
            <a:ext cx="2628900" cy="10506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60"/>
              <a:buFont typeface="Arial"/>
              <a:buNone/>
            </a:pPr>
            <a:r>
              <a:rPr b="1" lang="en-US" sz="196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Plant Morphology</a:t>
            </a:r>
            <a:endParaRPr/>
          </a:p>
          <a:p>
            <a:pPr indent="0" lvl="0" marL="0" marR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960"/>
              <a:buFont typeface="Arial"/>
              <a:buNone/>
            </a:pPr>
            <a:r>
              <a:rPr lang="en-US" sz="196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Plant Height (cm)</a:t>
            </a:r>
            <a:endParaRPr/>
          </a:p>
          <a:p>
            <a:pPr indent="0" lvl="0" marL="0" marR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960"/>
              <a:buFont typeface="Arial"/>
              <a:buNone/>
            </a:pPr>
            <a:r>
              <a:rPr lang="en-US" sz="196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Ear Height (cm)</a:t>
            </a:r>
            <a:endParaRPr/>
          </a:p>
        </p:txBody>
      </p:sp>
      <p:sp>
        <p:nvSpPr>
          <p:cNvPr id="172" name="Google Shape;172;p19"/>
          <p:cNvSpPr txBox="1"/>
          <p:nvPr/>
        </p:nvSpPr>
        <p:spPr>
          <a:xfrm>
            <a:off x="84720" y="4523797"/>
            <a:ext cx="2709280" cy="17502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29"/>
              <a:buFont typeface="Arial"/>
              <a:buNone/>
            </a:pPr>
            <a:r>
              <a:rPr b="1" lang="en-US" sz="2029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Agronomic</a:t>
            </a:r>
            <a:endParaRPr/>
          </a:p>
          <a:p>
            <a:pPr indent="0" lvl="0" marL="0" marR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20"/>
              <a:buFont typeface="Arial"/>
              <a:buNone/>
            </a:pPr>
            <a:r>
              <a:rPr lang="en-US" sz="182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Stand count (# of plants)</a:t>
            </a:r>
            <a:endParaRPr/>
          </a:p>
          <a:p>
            <a:pPr indent="0" lvl="0" marL="0" marR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20"/>
              <a:buFont typeface="Arial"/>
              <a:buNone/>
            </a:pPr>
            <a:r>
              <a:rPr lang="en-US" sz="182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Root lodging (%)</a:t>
            </a:r>
            <a:endParaRPr/>
          </a:p>
          <a:p>
            <a:pPr indent="0" lvl="0" marL="0" marR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20"/>
              <a:buFont typeface="Arial"/>
              <a:buNone/>
            </a:pPr>
            <a:r>
              <a:rPr lang="en-US" sz="182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Stalk lodging (%)</a:t>
            </a:r>
            <a:endParaRPr/>
          </a:p>
          <a:p>
            <a:pPr indent="0" lvl="0" marL="0" marR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20"/>
              <a:buFont typeface="Arial"/>
              <a:buNone/>
            </a:pPr>
            <a:r>
              <a:rPr lang="en-US" sz="182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Days to silking/anthesis </a:t>
            </a:r>
            <a:endParaRPr/>
          </a:p>
        </p:txBody>
      </p:sp>
      <p:sp>
        <p:nvSpPr>
          <p:cNvPr id="173" name="Google Shape;173;p19"/>
          <p:cNvSpPr txBox="1"/>
          <p:nvPr/>
        </p:nvSpPr>
        <p:spPr>
          <a:xfrm>
            <a:off x="2522519" y="3609015"/>
            <a:ext cx="2748004" cy="11472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19"/>
          <p:cNvSpPr/>
          <p:nvPr/>
        </p:nvSpPr>
        <p:spPr>
          <a:xfrm>
            <a:off x="8755068" y="2108566"/>
            <a:ext cx="156072" cy="14047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19"/>
          <p:cNvSpPr/>
          <p:nvPr/>
        </p:nvSpPr>
        <p:spPr>
          <a:xfrm>
            <a:off x="8174148" y="2839361"/>
            <a:ext cx="156072" cy="14047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19"/>
          <p:cNvSpPr/>
          <p:nvPr/>
        </p:nvSpPr>
        <p:spPr>
          <a:xfrm>
            <a:off x="6352759" y="5720183"/>
            <a:ext cx="156072" cy="14047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19"/>
          <p:cNvSpPr txBox="1"/>
          <p:nvPr/>
        </p:nvSpPr>
        <p:spPr>
          <a:xfrm>
            <a:off x="6479095" y="5601469"/>
            <a:ext cx="38395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Data included in presented analysis</a:t>
            </a:r>
            <a:endParaRPr/>
          </a:p>
        </p:txBody>
      </p:sp>
      <p:sp>
        <p:nvSpPr>
          <p:cNvPr id="178" name="Google Shape;178;p19"/>
          <p:cNvSpPr txBox="1"/>
          <p:nvPr/>
        </p:nvSpPr>
        <p:spPr>
          <a:xfrm>
            <a:off x="2522519" y="3609015"/>
            <a:ext cx="2748004" cy="12876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50"/>
              <a:buFont typeface="Arial"/>
              <a:buNone/>
            </a:pPr>
            <a:r>
              <a:rPr b="1" lang="en-US" sz="175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Plant Productivity</a:t>
            </a:r>
            <a:endParaRPr/>
          </a:p>
          <a:p>
            <a:pPr indent="0" lvl="0" marL="0" marR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12"/>
              <a:buFont typeface="Arial"/>
              <a:buNone/>
            </a:pPr>
            <a:r>
              <a:rPr lang="en-US" sz="1812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Grain moisture (%)</a:t>
            </a:r>
            <a:endParaRPr/>
          </a:p>
          <a:p>
            <a:pPr indent="0" lvl="0" marL="0" marR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12"/>
              <a:buFont typeface="Arial"/>
              <a:buNone/>
            </a:pPr>
            <a:r>
              <a:rPr lang="en-US" sz="1812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Test weight (lbs/bu)</a:t>
            </a:r>
            <a:endParaRPr/>
          </a:p>
          <a:p>
            <a:pPr indent="0" lvl="0" marL="0" marR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12"/>
              <a:buFont typeface="Arial"/>
              <a:buNone/>
            </a:pPr>
            <a:r>
              <a:rPr lang="en-US" sz="1812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Grain yield (bu/A)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0"/>
          <p:cNvSpPr txBox="1"/>
          <p:nvPr>
            <p:ph type="title"/>
          </p:nvPr>
        </p:nvSpPr>
        <p:spPr>
          <a:xfrm>
            <a:off x="0" y="230520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Comparison of flowering to other G2F years</a:t>
            </a:r>
            <a:endParaRPr/>
          </a:p>
        </p:txBody>
      </p:sp>
      <p:sp>
        <p:nvSpPr>
          <p:cNvPr id="185" name="Google Shape;185;p20"/>
          <p:cNvSpPr/>
          <p:nvPr/>
        </p:nvSpPr>
        <p:spPr>
          <a:xfrm>
            <a:off x="0" y="6185647"/>
            <a:ext cx="12398189" cy="860612"/>
          </a:xfrm>
          <a:prstGeom prst="rect">
            <a:avLst/>
          </a:prstGeom>
          <a:solidFill>
            <a:srgbClr val="323F4F"/>
          </a:solidFill>
          <a:ln cap="flat" cmpd="sng" w="12700">
            <a:solidFill>
              <a:srgbClr val="323F4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6" name="Google Shape;186;p20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18300" y="1556083"/>
            <a:ext cx="4838700" cy="4180373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20"/>
          <p:cNvSpPr/>
          <p:nvPr/>
        </p:nvSpPr>
        <p:spPr>
          <a:xfrm>
            <a:off x="10972800" y="4434840"/>
            <a:ext cx="584200" cy="24384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20"/>
          <p:cNvSpPr/>
          <p:nvPr/>
        </p:nvSpPr>
        <p:spPr>
          <a:xfrm>
            <a:off x="10406380" y="2035754"/>
            <a:ext cx="947420" cy="24384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20"/>
          <p:cNvSpPr txBox="1"/>
          <p:nvPr/>
        </p:nvSpPr>
        <p:spPr>
          <a:xfrm>
            <a:off x="10502900" y="1971412"/>
            <a:ext cx="15240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Locations</a:t>
            </a:r>
            <a:endParaRPr/>
          </a:p>
        </p:txBody>
      </p:sp>
      <p:sp>
        <p:nvSpPr>
          <p:cNvPr id="190" name="Google Shape;190;p20"/>
          <p:cNvSpPr/>
          <p:nvPr/>
        </p:nvSpPr>
        <p:spPr>
          <a:xfrm>
            <a:off x="7970520" y="5534331"/>
            <a:ext cx="1356360" cy="171645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20"/>
          <p:cNvSpPr/>
          <p:nvPr/>
        </p:nvSpPr>
        <p:spPr>
          <a:xfrm rot="-5400000">
            <a:off x="5979160" y="3312033"/>
            <a:ext cx="1356360" cy="545965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20"/>
          <p:cNvSpPr txBox="1"/>
          <p:nvPr/>
        </p:nvSpPr>
        <p:spPr>
          <a:xfrm>
            <a:off x="8097453" y="5602512"/>
            <a:ext cx="15240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Silking- DAP</a:t>
            </a:r>
            <a:endParaRPr/>
          </a:p>
        </p:txBody>
      </p:sp>
      <p:sp>
        <p:nvSpPr>
          <p:cNvPr id="193" name="Google Shape;193;p20"/>
          <p:cNvSpPr txBox="1"/>
          <p:nvPr/>
        </p:nvSpPr>
        <p:spPr>
          <a:xfrm rot="-5400000">
            <a:off x="5789329" y="3244334"/>
            <a:ext cx="15240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Anthesis- DAP</a:t>
            </a:r>
            <a:endParaRPr/>
          </a:p>
        </p:txBody>
      </p:sp>
      <p:sp>
        <p:nvSpPr>
          <p:cNvPr id="194" name="Google Shape;194;p20"/>
          <p:cNvSpPr txBox="1"/>
          <p:nvPr/>
        </p:nvSpPr>
        <p:spPr>
          <a:xfrm>
            <a:off x="9326880" y="2991209"/>
            <a:ext cx="15240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</a:t>
            </a:r>
            <a:r>
              <a:rPr baseline="30000"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= 0.97</a:t>
            </a:r>
            <a:endParaRPr/>
          </a:p>
        </p:txBody>
      </p:sp>
      <p:pic>
        <p:nvPicPr>
          <p:cNvPr id="195" name="Google Shape;195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35001" y="1596012"/>
            <a:ext cx="4838700" cy="4180373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20"/>
          <p:cNvSpPr/>
          <p:nvPr/>
        </p:nvSpPr>
        <p:spPr>
          <a:xfrm>
            <a:off x="4526280" y="1433361"/>
            <a:ext cx="945101" cy="441865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20"/>
          <p:cNvSpPr/>
          <p:nvPr/>
        </p:nvSpPr>
        <p:spPr>
          <a:xfrm>
            <a:off x="1920019" y="5602512"/>
            <a:ext cx="1524000" cy="441865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20"/>
          <p:cNvSpPr/>
          <p:nvPr/>
        </p:nvSpPr>
        <p:spPr>
          <a:xfrm rot="-5400000">
            <a:off x="107884" y="3314668"/>
            <a:ext cx="945101" cy="441865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20"/>
          <p:cNvSpPr txBox="1"/>
          <p:nvPr/>
        </p:nvSpPr>
        <p:spPr>
          <a:xfrm rot="-5400000">
            <a:off x="-293970" y="3366064"/>
            <a:ext cx="15240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Anthesis- DAP</a:t>
            </a:r>
            <a:endParaRPr/>
          </a:p>
        </p:txBody>
      </p:sp>
      <p:sp>
        <p:nvSpPr>
          <p:cNvPr id="200" name="Google Shape;200;p20"/>
          <p:cNvSpPr txBox="1"/>
          <p:nvPr/>
        </p:nvSpPr>
        <p:spPr>
          <a:xfrm>
            <a:off x="1950499" y="5662354"/>
            <a:ext cx="15240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Silking- DAP</a:t>
            </a:r>
            <a:endParaRPr/>
          </a:p>
        </p:txBody>
      </p:sp>
      <p:sp>
        <p:nvSpPr>
          <p:cNvPr id="201" name="Google Shape;201;p20"/>
          <p:cNvSpPr txBox="1"/>
          <p:nvPr/>
        </p:nvSpPr>
        <p:spPr>
          <a:xfrm>
            <a:off x="3422651" y="2952664"/>
            <a:ext cx="15240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</a:t>
            </a:r>
            <a:r>
              <a:rPr baseline="30000"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= 0.90</a:t>
            </a:r>
            <a:endParaRPr/>
          </a:p>
        </p:txBody>
      </p:sp>
      <p:sp>
        <p:nvSpPr>
          <p:cNvPr id="202" name="Google Shape;202;p20"/>
          <p:cNvSpPr txBox="1"/>
          <p:nvPr/>
        </p:nvSpPr>
        <p:spPr>
          <a:xfrm>
            <a:off x="4495800" y="1576048"/>
            <a:ext cx="15240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Locations</a:t>
            </a:r>
            <a:endParaRPr/>
          </a:p>
        </p:txBody>
      </p:sp>
      <p:sp>
        <p:nvSpPr>
          <p:cNvPr id="203" name="Google Shape;203;p20"/>
          <p:cNvSpPr/>
          <p:nvPr/>
        </p:nvSpPr>
        <p:spPr>
          <a:xfrm>
            <a:off x="1950499" y="5572032"/>
            <a:ext cx="1722341" cy="173873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20"/>
          <p:cNvSpPr txBox="1"/>
          <p:nvPr/>
        </p:nvSpPr>
        <p:spPr>
          <a:xfrm>
            <a:off x="1234219" y="1223558"/>
            <a:ext cx="295656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2018 PHW65</a:t>
            </a:r>
            <a:endParaRPr/>
          </a:p>
        </p:txBody>
      </p:sp>
      <p:sp>
        <p:nvSpPr>
          <p:cNvPr id="205" name="Google Shape;205;p20"/>
          <p:cNvSpPr txBox="1"/>
          <p:nvPr/>
        </p:nvSpPr>
        <p:spPr>
          <a:xfrm>
            <a:off x="7147560" y="1192966"/>
            <a:ext cx="3073399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2014- 2017 all G2F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21"/>
          <p:cNvSpPr txBox="1"/>
          <p:nvPr>
            <p:ph type="title"/>
          </p:nvPr>
        </p:nvSpPr>
        <p:spPr>
          <a:xfrm>
            <a:off x="0" y="230520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Comparison of flowering to other G2F years</a:t>
            </a:r>
            <a:endParaRPr/>
          </a:p>
        </p:txBody>
      </p:sp>
      <p:sp>
        <p:nvSpPr>
          <p:cNvPr id="212" name="Google Shape;212;p21"/>
          <p:cNvSpPr/>
          <p:nvPr/>
        </p:nvSpPr>
        <p:spPr>
          <a:xfrm>
            <a:off x="0" y="6185647"/>
            <a:ext cx="12398189" cy="860612"/>
          </a:xfrm>
          <a:prstGeom prst="rect">
            <a:avLst/>
          </a:prstGeom>
          <a:solidFill>
            <a:srgbClr val="323F4F"/>
          </a:solidFill>
          <a:ln cap="flat" cmpd="sng" w="12700">
            <a:solidFill>
              <a:srgbClr val="323F4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3" name="Google Shape;213;p21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18300" y="1556083"/>
            <a:ext cx="4838700" cy="4180373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21"/>
          <p:cNvSpPr/>
          <p:nvPr/>
        </p:nvSpPr>
        <p:spPr>
          <a:xfrm>
            <a:off x="10972800" y="4434840"/>
            <a:ext cx="584200" cy="24384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p21"/>
          <p:cNvSpPr/>
          <p:nvPr/>
        </p:nvSpPr>
        <p:spPr>
          <a:xfrm>
            <a:off x="10406380" y="2035754"/>
            <a:ext cx="947420" cy="24384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p21"/>
          <p:cNvSpPr txBox="1"/>
          <p:nvPr/>
        </p:nvSpPr>
        <p:spPr>
          <a:xfrm>
            <a:off x="10502900" y="1971412"/>
            <a:ext cx="15240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Locations</a:t>
            </a:r>
            <a:endParaRPr/>
          </a:p>
        </p:txBody>
      </p:sp>
      <p:sp>
        <p:nvSpPr>
          <p:cNvPr id="217" name="Google Shape;217;p21"/>
          <p:cNvSpPr/>
          <p:nvPr/>
        </p:nvSpPr>
        <p:spPr>
          <a:xfrm>
            <a:off x="7970520" y="5534331"/>
            <a:ext cx="1356360" cy="171645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21"/>
          <p:cNvSpPr/>
          <p:nvPr/>
        </p:nvSpPr>
        <p:spPr>
          <a:xfrm rot="-5400000">
            <a:off x="5979160" y="3312033"/>
            <a:ext cx="1356360" cy="545965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p21"/>
          <p:cNvSpPr txBox="1"/>
          <p:nvPr/>
        </p:nvSpPr>
        <p:spPr>
          <a:xfrm>
            <a:off x="8097453" y="5602512"/>
            <a:ext cx="15240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Silking- DAP</a:t>
            </a:r>
            <a:endParaRPr/>
          </a:p>
        </p:txBody>
      </p:sp>
      <p:sp>
        <p:nvSpPr>
          <p:cNvPr id="220" name="Google Shape;220;p21"/>
          <p:cNvSpPr txBox="1"/>
          <p:nvPr/>
        </p:nvSpPr>
        <p:spPr>
          <a:xfrm rot="-5400000">
            <a:off x="5789329" y="3244334"/>
            <a:ext cx="15240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Anthesis- DAP</a:t>
            </a:r>
            <a:endParaRPr/>
          </a:p>
        </p:txBody>
      </p:sp>
      <p:sp>
        <p:nvSpPr>
          <p:cNvPr id="221" name="Google Shape;221;p21"/>
          <p:cNvSpPr txBox="1"/>
          <p:nvPr/>
        </p:nvSpPr>
        <p:spPr>
          <a:xfrm>
            <a:off x="9326880" y="2991209"/>
            <a:ext cx="15240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</a:t>
            </a:r>
            <a:r>
              <a:rPr baseline="30000"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= 0.97</a:t>
            </a:r>
            <a:endParaRPr/>
          </a:p>
        </p:txBody>
      </p:sp>
      <p:pic>
        <p:nvPicPr>
          <p:cNvPr id="222" name="Google Shape;222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35001" y="1596012"/>
            <a:ext cx="4838700" cy="4180373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Google Shape;223;p21"/>
          <p:cNvSpPr/>
          <p:nvPr/>
        </p:nvSpPr>
        <p:spPr>
          <a:xfrm>
            <a:off x="4526280" y="1433361"/>
            <a:ext cx="945101" cy="441865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p21"/>
          <p:cNvSpPr/>
          <p:nvPr/>
        </p:nvSpPr>
        <p:spPr>
          <a:xfrm>
            <a:off x="1920019" y="5602512"/>
            <a:ext cx="1524000" cy="441865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" name="Google Shape;225;p21"/>
          <p:cNvSpPr/>
          <p:nvPr/>
        </p:nvSpPr>
        <p:spPr>
          <a:xfrm rot="-5400000">
            <a:off x="107884" y="3314668"/>
            <a:ext cx="945101" cy="441865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21"/>
          <p:cNvSpPr txBox="1"/>
          <p:nvPr/>
        </p:nvSpPr>
        <p:spPr>
          <a:xfrm rot="-5400000">
            <a:off x="-293970" y="3366064"/>
            <a:ext cx="15240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Anthesis- DAP</a:t>
            </a:r>
            <a:endParaRPr/>
          </a:p>
        </p:txBody>
      </p:sp>
      <p:sp>
        <p:nvSpPr>
          <p:cNvPr id="227" name="Google Shape;227;p21"/>
          <p:cNvSpPr txBox="1"/>
          <p:nvPr/>
        </p:nvSpPr>
        <p:spPr>
          <a:xfrm>
            <a:off x="1950499" y="5662354"/>
            <a:ext cx="15240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Silking- DAP</a:t>
            </a:r>
            <a:endParaRPr/>
          </a:p>
        </p:txBody>
      </p:sp>
      <p:sp>
        <p:nvSpPr>
          <p:cNvPr id="228" name="Google Shape;228;p21"/>
          <p:cNvSpPr txBox="1"/>
          <p:nvPr/>
        </p:nvSpPr>
        <p:spPr>
          <a:xfrm>
            <a:off x="3422651" y="2952664"/>
            <a:ext cx="15240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</a:t>
            </a:r>
            <a:r>
              <a:rPr baseline="30000"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= 0.90</a:t>
            </a:r>
            <a:endParaRPr/>
          </a:p>
        </p:txBody>
      </p:sp>
      <p:sp>
        <p:nvSpPr>
          <p:cNvPr id="229" name="Google Shape;229;p21"/>
          <p:cNvSpPr txBox="1"/>
          <p:nvPr/>
        </p:nvSpPr>
        <p:spPr>
          <a:xfrm>
            <a:off x="4495800" y="1576048"/>
            <a:ext cx="15240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Locations</a:t>
            </a:r>
            <a:endParaRPr/>
          </a:p>
        </p:txBody>
      </p:sp>
      <p:sp>
        <p:nvSpPr>
          <p:cNvPr id="230" name="Google Shape;230;p21"/>
          <p:cNvSpPr/>
          <p:nvPr/>
        </p:nvSpPr>
        <p:spPr>
          <a:xfrm>
            <a:off x="1950499" y="5572032"/>
            <a:ext cx="1722341" cy="173873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p21"/>
          <p:cNvSpPr txBox="1"/>
          <p:nvPr/>
        </p:nvSpPr>
        <p:spPr>
          <a:xfrm>
            <a:off x="1234219" y="1223558"/>
            <a:ext cx="295656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2018 PHW65</a:t>
            </a:r>
            <a:endParaRPr/>
          </a:p>
        </p:txBody>
      </p:sp>
      <p:sp>
        <p:nvSpPr>
          <p:cNvPr id="232" name="Google Shape;232;p21"/>
          <p:cNvSpPr txBox="1"/>
          <p:nvPr/>
        </p:nvSpPr>
        <p:spPr>
          <a:xfrm>
            <a:off x="7147560" y="1192966"/>
            <a:ext cx="3073399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2014- 2017 all G2F</a:t>
            </a:r>
            <a:endParaRPr/>
          </a:p>
        </p:txBody>
      </p:sp>
      <p:sp>
        <p:nvSpPr>
          <p:cNvPr id="233" name="Google Shape;233;p21"/>
          <p:cNvSpPr/>
          <p:nvPr/>
        </p:nvSpPr>
        <p:spPr>
          <a:xfrm>
            <a:off x="623445" y="1689448"/>
            <a:ext cx="716195" cy="3534974"/>
          </a:xfrm>
          <a:prstGeom prst="frame">
            <a:avLst>
              <a:gd fmla="val 8244" name="adj1"/>
            </a:avLst>
          </a:prstGeom>
          <a:solidFill>
            <a:srgbClr val="FF0000"/>
          </a:solidFill>
          <a:ln cap="flat" cmpd="sng" w="1270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p21"/>
          <p:cNvSpPr/>
          <p:nvPr/>
        </p:nvSpPr>
        <p:spPr>
          <a:xfrm rot="5400000">
            <a:off x="2605297" y="3964612"/>
            <a:ext cx="519646" cy="2956560"/>
          </a:xfrm>
          <a:prstGeom prst="frame">
            <a:avLst>
              <a:gd fmla="val 8244" name="adj1"/>
            </a:avLst>
          </a:prstGeom>
          <a:solidFill>
            <a:srgbClr val="FF0000"/>
          </a:solidFill>
          <a:ln cap="flat" cmpd="sng" w="1270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22"/>
          <p:cNvSpPr/>
          <p:nvPr/>
        </p:nvSpPr>
        <p:spPr>
          <a:xfrm>
            <a:off x="0" y="6185647"/>
            <a:ext cx="12398189" cy="860612"/>
          </a:xfrm>
          <a:prstGeom prst="rect">
            <a:avLst/>
          </a:prstGeom>
          <a:solidFill>
            <a:srgbClr val="323F4F"/>
          </a:solidFill>
          <a:ln cap="flat" cmpd="sng" w="12700">
            <a:solidFill>
              <a:srgbClr val="323F4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22"/>
          <p:cNvSpPr/>
          <p:nvPr/>
        </p:nvSpPr>
        <p:spPr>
          <a:xfrm>
            <a:off x="1377961" y="2339010"/>
            <a:ext cx="542769" cy="1560955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2" name="Google Shape;242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8199" y="331381"/>
            <a:ext cx="9648825" cy="5684580"/>
          </a:xfrm>
          <a:prstGeom prst="rect">
            <a:avLst/>
          </a:prstGeom>
          <a:noFill/>
          <a:ln>
            <a:noFill/>
          </a:ln>
        </p:spPr>
      </p:pic>
      <p:sp>
        <p:nvSpPr>
          <p:cNvPr id="243" name="Google Shape;243;p2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44" name="Google Shape;244;p22"/>
          <p:cNvSpPr/>
          <p:nvPr/>
        </p:nvSpPr>
        <p:spPr>
          <a:xfrm>
            <a:off x="3747203" y="5800726"/>
            <a:ext cx="2951748" cy="24898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p22"/>
          <p:cNvSpPr/>
          <p:nvPr/>
        </p:nvSpPr>
        <p:spPr>
          <a:xfrm rot="-5400000">
            <a:off x="-581426" y="3474687"/>
            <a:ext cx="2951748" cy="24898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p22"/>
          <p:cNvSpPr txBox="1"/>
          <p:nvPr/>
        </p:nvSpPr>
        <p:spPr>
          <a:xfrm>
            <a:off x="4323036" y="5760085"/>
            <a:ext cx="2695493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Grain Moisture</a:t>
            </a:r>
            <a:endParaRPr/>
          </a:p>
        </p:txBody>
      </p:sp>
      <p:sp>
        <p:nvSpPr>
          <p:cNvPr id="247" name="Google Shape;247;p22"/>
          <p:cNvSpPr txBox="1"/>
          <p:nvPr/>
        </p:nvSpPr>
        <p:spPr>
          <a:xfrm rot="-5400000">
            <a:off x="-297130" y="2421530"/>
            <a:ext cx="198596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Grain Yield</a:t>
            </a:r>
            <a:endParaRPr/>
          </a:p>
        </p:txBody>
      </p:sp>
      <p:sp>
        <p:nvSpPr>
          <p:cNvPr id="248" name="Google Shape;248;p22"/>
          <p:cNvSpPr txBox="1"/>
          <p:nvPr/>
        </p:nvSpPr>
        <p:spPr>
          <a:xfrm>
            <a:off x="9444603" y="4926181"/>
            <a:ext cx="2919663" cy="16004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Mean grain yield across all locations: 152.81 bu/A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Mean grain moisture across all locations: 19.34%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23"/>
          <p:cNvSpPr txBox="1"/>
          <p:nvPr>
            <p:ph type="title"/>
          </p:nvPr>
        </p:nvSpPr>
        <p:spPr>
          <a:xfrm>
            <a:off x="1341783" y="-141845"/>
            <a:ext cx="10515600" cy="11703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Grain Yield and Moisture- by Tester </a:t>
            </a:r>
            <a:endParaRPr/>
          </a:p>
        </p:txBody>
      </p:sp>
      <p:sp>
        <p:nvSpPr>
          <p:cNvPr id="255" name="Google Shape;255;p23"/>
          <p:cNvSpPr/>
          <p:nvPr/>
        </p:nvSpPr>
        <p:spPr>
          <a:xfrm>
            <a:off x="0" y="6185647"/>
            <a:ext cx="12398189" cy="860612"/>
          </a:xfrm>
          <a:prstGeom prst="rect">
            <a:avLst/>
          </a:prstGeom>
          <a:solidFill>
            <a:srgbClr val="323F4F"/>
          </a:solidFill>
          <a:ln cap="flat" cmpd="sng" w="12700">
            <a:solidFill>
              <a:srgbClr val="323F4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6" name="Google Shape;256;p23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8177" y="672353"/>
            <a:ext cx="9349801" cy="5256570"/>
          </a:xfrm>
          <a:prstGeom prst="rect">
            <a:avLst/>
          </a:prstGeom>
          <a:noFill/>
          <a:ln>
            <a:noFill/>
          </a:ln>
        </p:spPr>
      </p:pic>
      <p:sp>
        <p:nvSpPr>
          <p:cNvPr id="257" name="Google Shape;257;p23"/>
          <p:cNvSpPr txBox="1"/>
          <p:nvPr/>
        </p:nvSpPr>
        <p:spPr>
          <a:xfrm>
            <a:off x="9877926" y="2977472"/>
            <a:ext cx="295174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Midwest to South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258;p23"/>
          <p:cNvSpPr txBox="1"/>
          <p:nvPr/>
        </p:nvSpPr>
        <p:spPr>
          <a:xfrm>
            <a:off x="9877925" y="3300637"/>
            <a:ext cx="295174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North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" name="Google Shape;259;p23"/>
          <p:cNvSpPr/>
          <p:nvPr/>
        </p:nvSpPr>
        <p:spPr>
          <a:xfrm>
            <a:off x="3747203" y="5694782"/>
            <a:ext cx="2951748" cy="378405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" name="Google Shape;260;p23"/>
          <p:cNvSpPr txBox="1"/>
          <p:nvPr/>
        </p:nvSpPr>
        <p:spPr>
          <a:xfrm>
            <a:off x="4323036" y="5760085"/>
            <a:ext cx="2695493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Grain Moisture</a:t>
            </a:r>
            <a:endParaRPr/>
          </a:p>
        </p:txBody>
      </p:sp>
      <p:sp>
        <p:nvSpPr>
          <p:cNvPr id="261" name="Google Shape;261;p23"/>
          <p:cNvSpPr/>
          <p:nvPr/>
        </p:nvSpPr>
        <p:spPr>
          <a:xfrm>
            <a:off x="228599" y="2386013"/>
            <a:ext cx="542769" cy="1560955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" name="Google Shape;262;p23"/>
          <p:cNvSpPr txBox="1"/>
          <p:nvPr/>
        </p:nvSpPr>
        <p:spPr>
          <a:xfrm rot="-5400000">
            <a:off x="-629471" y="2743173"/>
            <a:ext cx="198596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Grain Yield</a:t>
            </a:r>
            <a:endParaRPr/>
          </a:p>
        </p:txBody>
      </p:sp>
      <p:sp>
        <p:nvSpPr>
          <p:cNvPr id="263" name="Google Shape;263;p23"/>
          <p:cNvSpPr txBox="1"/>
          <p:nvPr/>
        </p:nvSpPr>
        <p:spPr>
          <a:xfrm>
            <a:off x="8692076" y="4438001"/>
            <a:ext cx="3499924" cy="17543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Mean grain yield across all locations: 152.81 bu/A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Mean grain moisture across all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locations: 19.34%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24"/>
          <p:cNvSpPr/>
          <p:nvPr/>
        </p:nvSpPr>
        <p:spPr>
          <a:xfrm>
            <a:off x="0" y="6185647"/>
            <a:ext cx="12398189" cy="860612"/>
          </a:xfrm>
          <a:prstGeom prst="rect">
            <a:avLst/>
          </a:prstGeom>
          <a:solidFill>
            <a:srgbClr val="323F4F"/>
          </a:solidFill>
          <a:ln cap="flat" cmpd="sng" w="12700">
            <a:solidFill>
              <a:srgbClr val="323F4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0" name="Google Shape;270;p24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14600" y="45197"/>
            <a:ext cx="9210675" cy="6140450"/>
          </a:xfrm>
          <a:prstGeom prst="rect">
            <a:avLst/>
          </a:prstGeom>
          <a:noFill/>
          <a:ln>
            <a:noFill/>
          </a:ln>
        </p:spPr>
      </p:pic>
      <p:sp>
        <p:nvSpPr>
          <p:cNvPr id="271" name="Google Shape;271;p24"/>
          <p:cNvSpPr txBox="1"/>
          <p:nvPr>
            <p:ph type="title"/>
          </p:nvPr>
        </p:nvSpPr>
        <p:spPr>
          <a:xfrm>
            <a:off x="0" y="2209018"/>
            <a:ext cx="2976282" cy="214413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lang="en-US"/>
              <a:t>Traits across mini-NAM families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25"/>
          <p:cNvSpPr/>
          <p:nvPr/>
        </p:nvSpPr>
        <p:spPr>
          <a:xfrm>
            <a:off x="0" y="6185647"/>
            <a:ext cx="12398189" cy="860612"/>
          </a:xfrm>
          <a:prstGeom prst="rect">
            <a:avLst/>
          </a:prstGeom>
          <a:solidFill>
            <a:srgbClr val="323F4F"/>
          </a:solidFill>
          <a:ln cap="flat" cmpd="sng" w="12700">
            <a:solidFill>
              <a:srgbClr val="323F4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" name="Google Shape;278;p25"/>
          <p:cNvSpPr/>
          <p:nvPr/>
        </p:nvSpPr>
        <p:spPr>
          <a:xfrm>
            <a:off x="1377961" y="2339010"/>
            <a:ext cx="542769" cy="1560955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9" name="Google Shape;279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57625" y="1010388"/>
            <a:ext cx="8210550" cy="4837223"/>
          </a:xfrm>
          <a:prstGeom prst="rect">
            <a:avLst/>
          </a:prstGeom>
          <a:noFill/>
          <a:ln>
            <a:noFill/>
          </a:ln>
        </p:spPr>
      </p:pic>
      <p:sp>
        <p:nvSpPr>
          <p:cNvPr id="280" name="Google Shape;280;p25"/>
          <p:cNvSpPr txBox="1"/>
          <p:nvPr>
            <p:ph type="title"/>
          </p:nvPr>
        </p:nvSpPr>
        <p:spPr>
          <a:xfrm>
            <a:off x="838200" y="2456705"/>
            <a:ext cx="3019425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59"/>
              <a:buFont typeface="Calibri"/>
              <a:buNone/>
            </a:pPr>
            <a:r>
              <a:rPr b="1" lang="en-US" sz="3959"/>
              <a:t>Influence of tester on mini-NAM family grain yield</a:t>
            </a:r>
            <a:endParaRPr/>
          </a:p>
        </p:txBody>
      </p:sp>
      <p:sp>
        <p:nvSpPr>
          <p:cNvPr id="281" name="Google Shape;281;p25"/>
          <p:cNvSpPr txBox="1"/>
          <p:nvPr/>
        </p:nvSpPr>
        <p:spPr>
          <a:xfrm>
            <a:off x="3138983" y="2467960"/>
            <a:ext cx="1591554" cy="52322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Mo44</a:t>
            </a:r>
            <a:endParaRPr/>
          </a:p>
        </p:txBody>
      </p:sp>
      <p:sp>
        <p:nvSpPr>
          <p:cNvPr id="282" name="Google Shape;282;p25"/>
          <p:cNvSpPr txBox="1"/>
          <p:nvPr/>
        </p:nvSpPr>
        <p:spPr>
          <a:xfrm>
            <a:off x="3431931" y="3524713"/>
            <a:ext cx="1305914" cy="52322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PHN11</a:t>
            </a:r>
            <a:endParaRPr/>
          </a:p>
        </p:txBody>
      </p:sp>
      <p:sp>
        <p:nvSpPr>
          <p:cNvPr id="283" name="Google Shape;283;p25"/>
          <p:cNvSpPr txBox="1"/>
          <p:nvPr/>
        </p:nvSpPr>
        <p:spPr>
          <a:xfrm>
            <a:off x="3284818" y="4523487"/>
            <a:ext cx="1437311" cy="52322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MoG</a:t>
            </a:r>
            <a:endParaRPr b="1"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84" name="Google Shape;284;p25"/>
          <p:cNvGraphicFramePr/>
          <p:nvPr/>
        </p:nvGraphicFramePr>
        <p:xfrm>
          <a:off x="8802806" y="454128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{F8D35B97-C0DD-4896-901E-907769A107CB}</a:tableStyleId>
              </a:tblPr>
              <a:tblGrid>
                <a:gridCol w="957375"/>
                <a:gridCol w="957375"/>
                <a:gridCol w="957375"/>
              </a:tblGrid>
              <a:tr h="37085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LH195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PHT69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Mo44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146.06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166.94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PHN11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146.77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169.08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MoG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143.45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154.26</a:t>
                      </a:r>
                      <a:endParaRPr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  <p:sp>
        <p:nvSpPr>
          <p:cNvPr id="285" name="Google Shape;285;p25"/>
          <p:cNvSpPr txBox="1"/>
          <p:nvPr/>
        </p:nvSpPr>
        <p:spPr>
          <a:xfrm>
            <a:off x="9443075" y="-88427"/>
            <a:ext cx="2021043" cy="52322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Avg. Yield</a:t>
            </a:r>
            <a:endParaRPr/>
          </a:p>
        </p:txBody>
      </p:sp>
      <p:sp>
        <p:nvSpPr>
          <p:cNvPr id="286" name="Google Shape;286;p25"/>
          <p:cNvSpPr/>
          <p:nvPr/>
        </p:nvSpPr>
        <p:spPr>
          <a:xfrm>
            <a:off x="7206018" y="5663821"/>
            <a:ext cx="1569492" cy="18379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7" name="Google Shape;287;p25"/>
          <p:cNvSpPr txBox="1"/>
          <p:nvPr/>
        </p:nvSpPr>
        <p:spPr>
          <a:xfrm>
            <a:off x="7165932" y="5650169"/>
            <a:ext cx="2280093" cy="46166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Grain Yield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26"/>
          <p:cNvSpPr txBox="1"/>
          <p:nvPr>
            <p:ph type="title"/>
          </p:nvPr>
        </p:nvSpPr>
        <p:spPr>
          <a:xfrm>
            <a:off x="626533" y="230520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Key Takeaways</a:t>
            </a:r>
            <a:endParaRPr/>
          </a:p>
        </p:txBody>
      </p:sp>
      <p:sp>
        <p:nvSpPr>
          <p:cNvPr id="293" name="Google Shape;293;p26"/>
          <p:cNvSpPr/>
          <p:nvPr/>
        </p:nvSpPr>
        <p:spPr>
          <a:xfrm>
            <a:off x="0" y="6185647"/>
            <a:ext cx="12398189" cy="860612"/>
          </a:xfrm>
          <a:prstGeom prst="rect">
            <a:avLst/>
          </a:prstGeom>
          <a:solidFill>
            <a:srgbClr val="323F4F"/>
          </a:solidFill>
          <a:ln cap="flat" cmpd="sng" w="12700">
            <a:solidFill>
              <a:srgbClr val="323F4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4" name="Google Shape;294;p2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➢"/>
            </a:pPr>
            <a:r>
              <a:rPr lang="en-US"/>
              <a:t>The maturity window has been reduced based on flowering data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➢"/>
            </a:pPr>
            <a:r>
              <a:rPr lang="en-US"/>
              <a:t>The northern tester, PHT69, typically produces hybrids with less grain moisture at harvest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➢"/>
            </a:pPr>
            <a:r>
              <a:rPr lang="en-US"/>
              <a:t>While the 3 mini-NAM families performed similarly when comparing across traits, the testers show differences between families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➢"/>
            </a:pPr>
            <a:r>
              <a:rPr lang="en-US"/>
              <a:t>MoG (the ugly) tended to perform worse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➢"/>
            </a:pPr>
            <a:r>
              <a:rPr lang="en-US"/>
              <a:t>PHN11 (the good) had consistent high performance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➢"/>
            </a:pPr>
            <a:r>
              <a:rPr lang="en-US"/>
              <a:t>Repeating experiment in 2019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9" name="Google Shape;299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93886" y="4814866"/>
            <a:ext cx="900113" cy="370046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" name="Google Shape;300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131230" y="4814866"/>
            <a:ext cx="1800225" cy="404813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" name="Google Shape;301;p2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546230" y="5899983"/>
            <a:ext cx="1823085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" name="Google Shape;302;p2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169840" y="4869881"/>
            <a:ext cx="1074733" cy="350283"/>
          </a:xfrm>
          <a:prstGeom prst="rect">
            <a:avLst/>
          </a:prstGeom>
          <a:noFill/>
          <a:ln>
            <a:noFill/>
          </a:ln>
        </p:spPr>
      </p:pic>
      <p:pic>
        <p:nvPicPr>
          <p:cNvPr id="303" name="Google Shape;303;p2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220149" y="4906985"/>
            <a:ext cx="905256" cy="673608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Google Shape;304;p2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7383379" y="5880774"/>
            <a:ext cx="836771" cy="90678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p27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8310446" y="6333212"/>
            <a:ext cx="992981" cy="454343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p27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7090615" y="4814866"/>
            <a:ext cx="906780" cy="514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Google Shape;307;p27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9303427" y="6165565"/>
            <a:ext cx="1228725" cy="66294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K-State Research and Extension" id="308" name="Google Shape;308;p27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3351258" y="5198205"/>
            <a:ext cx="1005840" cy="53201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Google Shape;309;p27"/>
          <p:cNvPicPr preferRelativeResize="0"/>
          <p:nvPr/>
        </p:nvPicPr>
        <p:blipFill rotWithShape="1">
          <a:blip r:embed="rId13">
            <a:alphaModFix/>
          </a:blip>
          <a:srcRect b="33476" l="84646" r="8842" t="52943"/>
          <a:stretch/>
        </p:blipFill>
        <p:spPr>
          <a:xfrm>
            <a:off x="9408480" y="5600865"/>
            <a:ext cx="1014412" cy="69540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://cfaes.osu.edu/brand/sites/ctbrand/files/site-library/site-images/logos/FAES_stacked/png/OSU-FAES-StackedK-RGBHEX.png" id="310" name="Google Shape;310;p27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9352783" y="4869881"/>
            <a:ext cx="1183779" cy="730984"/>
          </a:xfrm>
          <a:prstGeom prst="rect">
            <a:avLst/>
          </a:prstGeom>
          <a:noFill/>
          <a:ln>
            <a:noFill/>
          </a:ln>
        </p:spPr>
      </p:pic>
      <p:sp>
        <p:nvSpPr>
          <p:cNvPr id="311" name="Google Shape;311;p27"/>
          <p:cNvSpPr txBox="1"/>
          <p:nvPr/>
        </p:nvSpPr>
        <p:spPr>
          <a:xfrm>
            <a:off x="7328046" y="734705"/>
            <a:ext cx="2706524" cy="335612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4F6128"/>
              </a:buClr>
              <a:buSzPts val="1400"/>
              <a:buFont typeface="Noto Sans Symbols"/>
              <a:buChar char="▪"/>
            </a:pPr>
            <a:r>
              <a:rPr b="1" lang="en-US" sz="140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Oscar Rodriguez (UNL)</a:t>
            </a:r>
            <a:endParaRPr/>
          </a:p>
          <a:p>
            <a:pPr indent="-342900" lvl="0" marL="342900" marR="0" rtl="0" algn="l">
              <a:spcBef>
                <a:spcPts val="600"/>
              </a:spcBef>
              <a:spcAft>
                <a:spcPts val="0"/>
              </a:spcAft>
              <a:buClr>
                <a:srgbClr val="4F6128"/>
              </a:buClr>
              <a:buSzPts val="1400"/>
              <a:buFont typeface="Noto Sans Symbols"/>
              <a:buChar char="▪"/>
            </a:pPr>
            <a:r>
              <a:rPr b="1" lang="en-US" sz="140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Cinta Romay (Cornell)</a:t>
            </a:r>
            <a:endParaRPr/>
          </a:p>
          <a:p>
            <a:pPr indent="-342900" lvl="0" marL="342900" marR="0" rtl="0" algn="l">
              <a:spcBef>
                <a:spcPts val="600"/>
              </a:spcBef>
              <a:spcAft>
                <a:spcPts val="0"/>
              </a:spcAft>
              <a:buClr>
                <a:srgbClr val="4F6128"/>
              </a:buClr>
              <a:buSzPts val="1400"/>
              <a:buFont typeface="Noto Sans Symbols"/>
              <a:buChar char="▪"/>
            </a:pPr>
            <a:r>
              <a:rPr b="1" lang="en-US" sz="140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James Schnable (ISU)</a:t>
            </a:r>
            <a:endParaRPr/>
          </a:p>
          <a:p>
            <a:pPr indent="-342900" lvl="0" marL="342900" marR="0" rtl="0" algn="l">
              <a:spcBef>
                <a:spcPts val="600"/>
              </a:spcBef>
              <a:spcAft>
                <a:spcPts val="0"/>
              </a:spcAft>
              <a:buClr>
                <a:srgbClr val="4F6128"/>
              </a:buClr>
              <a:buSzPts val="1400"/>
              <a:buFont typeface="Noto Sans Symbols"/>
              <a:buChar char="▪"/>
            </a:pPr>
            <a:r>
              <a:rPr b="1" lang="en-US" sz="140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Brian Scully (ARS)</a:t>
            </a:r>
            <a:endParaRPr/>
          </a:p>
          <a:p>
            <a:pPr indent="-342900" lvl="0" marL="342900" marR="0" rtl="0" algn="l">
              <a:spcBef>
                <a:spcPts val="600"/>
              </a:spcBef>
              <a:spcAft>
                <a:spcPts val="0"/>
              </a:spcAft>
              <a:buClr>
                <a:srgbClr val="4F6128"/>
              </a:buClr>
              <a:buSzPts val="1400"/>
              <a:buFont typeface="Noto Sans Symbols"/>
              <a:buChar char="▪"/>
            </a:pPr>
            <a:r>
              <a:rPr b="1" lang="en-US" sz="140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Rajandeep Sekhon (Clemson)</a:t>
            </a:r>
            <a:endParaRPr/>
          </a:p>
          <a:p>
            <a:pPr indent="-342900" lvl="0" marL="342900" marR="0" rtl="0" algn="l">
              <a:spcBef>
                <a:spcPts val="600"/>
              </a:spcBef>
              <a:spcAft>
                <a:spcPts val="0"/>
              </a:spcAft>
              <a:buClr>
                <a:srgbClr val="4F6128"/>
              </a:buClr>
              <a:buSzPts val="1400"/>
              <a:buFont typeface="Noto Sans Symbols"/>
              <a:buChar char="▪"/>
            </a:pPr>
            <a:r>
              <a:rPr b="1" lang="en-US" sz="140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Margaret Smith (Cornell)</a:t>
            </a:r>
            <a:endParaRPr/>
          </a:p>
          <a:p>
            <a:pPr indent="-342900" lvl="0" marL="342900" marR="0" rtl="0" algn="l">
              <a:spcBef>
                <a:spcPts val="600"/>
              </a:spcBef>
              <a:spcAft>
                <a:spcPts val="0"/>
              </a:spcAft>
              <a:buClr>
                <a:srgbClr val="4F6128"/>
              </a:buClr>
              <a:buSzPts val="1400"/>
              <a:buFont typeface="Noto Sans Symbols"/>
              <a:buChar char="▪"/>
            </a:pPr>
            <a:r>
              <a:rPr b="1" lang="en-US" sz="140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Nathan Springer (UMN)</a:t>
            </a:r>
            <a:endParaRPr/>
          </a:p>
          <a:p>
            <a:pPr indent="-342900" lvl="0" marL="342900" marR="0" rtl="0" algn="l">
              <a:spcBef>
                <a:spcPts val="600"/>
              </a:spcBef>
              <a:spcAft>
                <a:spcPts val="0"/>
              </a:spcAft>
              <a:buClr>
                <a:srgbClr val="4F6128"/>
              </a:buClr>
              <a:buSzPts val="1400"/>
              <a:buFont typeface="Noto Sans Symbols"/>
              <a:buChar char="▪"/>
            </a:pPr>
            <a:r>
              <a:rPr b="1" lang="en-US" sz="140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Kurt Thelen (MSU)</a:t>
            </a:r>
            <a:endParaRPr/>
          </a:p>
          <a:p>
            <a:pPr indent="-342900" lvl="0" marL="342900" marR="0" rtl="0" algn="l">
              <a:spcBef>
                <a:spcPts val="600"/>
              </a:spcBef>
              <a:spcAft>
                <a:spcPts val="0"/>
              </a:spcAft>
              <a:buClr>
                <a:srgbClr val="4F6128"/>
              </a:buClr>
              <a:buSzPts val="1400"/>
              <a:buFont typeface="Noto Sans Symbols"/>
              <a:buChar char="▪"/>
            </a:pPr>
            <a:r>
              <a:rPr b="1" lang="en-US" sz="140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Peter Thomison (OSU)</a:t>
            </a:r>
            <a:endParaRPr/>
          </a:p>
          <a:p>
            <a:pPr indent="-342900" lvl="0" marL="342900" marR="0" rtl="0" algn="l">
              <a:spcBef>
                <a:spcPts val="600"/>
              </a:spcBef>
              <a:spcAft>
                <a:spcPts val="0"/>
              </a:spcAft>
              <a:buClr>
                <a:srgbClr val="4F6128"/>
              </a:buClr>
              <a:buSzPts val="1400"/>
              <a:buFont typeface="Noto Sans Symbols"/>
              <a:buChar char="▪"/>
            </a:pPr>
            <a:r>
              <a:rPr b="1" lang="en-US" sz="140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Mitch Tuinstra (Purdue)</a:t>
            </a:r>
            <a:endParaRPr/>
          </a:p>
          <a:p>
            <a:pPr indent="-342900" lvl="0" marL="342900" marR="0" rtl="0" algn="l">
              <a:spcBef>
                <a:spcPts val="600"/>
              </a:spcBef>
              <a:spcAft>
                <a:spcPts val="0"/>
              </a:spcAft>
              <a:buClr>
                <a:srgbClr val="4F6128"/>
              </a:buClr>
              <a:buSzPts val="1400"/>
              <a:buFont typeface="Noto Sans Symbols"/>
              <a:buChar char="▪"/>
            </a:pPr>
            <a:r>
              <a:rPr b="1" lang="en-US" sz="140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Jason Wallace (UGA)</a:t>
            </a:r>
            <a:endParaRPr/>
          </a:p>
          <a:p>
            <a:pPr indent="-342900" lvl="0" marL="342900" marR="0" rtl="0" algn="l">
              <a:spcBef>
                <a:spcPts val="600"/>
              </a:spcBef>
              <a:spcAft>
                <a:spcPts val="0"/>
              </a:spcAft>
              <a:buClr>
                <a:srgbClr val="4F6128"/>
              </a:buClr>
              <a:buSzPts val="1400"/>
              <a:buFont typeface="Noto Sans Symbols"/>
              <a:buChar char="▪"/>
            </a:pPr>
            <a:r>
              <a:rPr b="1" lang="en-US" sz="140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Randy Wisser (UDel)</a:t>
            </a:r>
            <a:endParaRPr/>
          </a:p>
          <a:p>
            <a:pPr indent="-342900" lvl="0" marL="342900" marR="0" rtl="0" algn="l">
              <a:spcBef>
                <a:spcPts val="600"/>
              </a:spcBef>
              <a:spcAft>
                <a:spcPts val="0"/>
              </a:spcAft>
              <a:buClr>
                <a:srgbClr val="4F6128"/>
              </a:buClr>
              <a:buSzPts val="1400"/>
              <a:buFont typeface="Noto Sans Symbols"/>
              <a:buChar char="▪"/>
            </a:pPr>
            <a:r>
              <a:rPr b="1" lang="en-US" sz="140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Wenwei Xu (TAMU)</a:t>
            </a:r>
            <a:endParaRPr/>
          </a:p>
        </p:txBody>
      </p:sp>
      <p:sp>
        <p:nvSpPr>
          <p:cNvPr id="312" name="Google Shape;312;p27"/>
          <p:cNvSpPr txBox="1"/>
          <p:nvPr/>
        </p:nvSpPr>
        <p:spPr>
          <a:xfrm>
            <a:off x="4726137" y="744060"/>
            <a:ext cx="2530494" cy="2971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4F6128"/>
              </a:buClr>
              <a:buSzPts val="1400"/>
              <a:buFont typeface="Noto Sans Symbols"/>
              <a:buChar char="▪"/>
            </a:pPr>
            <a:r>
              <a:rPr b="1" lang="en-US" sz="140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Judith Kolkman (Cornell)</a:t>
            </a:r>
            <a:endParaRPr/>
          </a:p>
          <a:p>
            <a:pPr indent="-342900" lvl="0" marL="342900" marR="0" rtl="0" algn="l">
              <a:spcBef>
                <a:spcPts val="600"/>
              </a:spcBef>
              <a:spcAft>
                <a:spcPts val="0"/>
              </a:spcAft>
              <a:buClr>
                <a:srgbClr val="4F6128"/>
              </a:buClr>
              <a:buSzPts val="1400"/>
              <a:buFont typeface="Noto Sans Symbols"/>
              <a:buChar char="▪"/>
            </a:pPr>
            <a:r>
              <a:rPr b="1" lang="en-US" sz="140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Greg Kruger (UNL)</a:t>
            </a:r>
            <a:endParaRPr/>
          </a:p>
          <a:p>
            <a:pPr indent="-342900" lvl="0" marL="342900" marR="0" rtl="0" algn="l">
              <a:spcBef>
                <a:spcPts val="600"/>
              </a:spcBef>
              <a:spcAft>
                <a:spcPts val="0"/>
              </a:spcAft>
              <a:buClr>
                <a:srgbClr val="4F6128"/>
              </a:buClr>
              <a:buSzPts val="1400"/>
              <a:buFont typeface="Noto Sans Symbols"/>
              <a:buChar char="▪"/>
            </a:pPr>
            <a:r>
              <a:rPr b="1" lang="en-US" sz="140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Nick Lauter (ARS)</a:t>
            </a:r>
            <a:endParaRPr/>
          </a:p>
          <a:p>
            <a:pPr indent="-342900" lvl="0" marL="342900" marR="0" rtl="0" algn="l">
              <a:spcBef>
                <a:spcPts val="600"/>
              </a:spcBef>
              <a:spcAft>
                <a:spcPts val="0"/>
              </a:spcAft>
              <a:buClr>
                <a:srgbClr val="4F6128"/>
              </a:buClr>
              <a:buSzPts val="1400"/>
              <a:buFont typeface="Noto Sans Symbols"/>
              <a:buChar char="▪"/>
            </a:pPr>
            <a:r>
              <a:rPr b="1" lang="en-US" sz="140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Liz Lee (Guelph)</a:t>
            </a:r>
            <a:endParaRPr/>
          </a:p>
          <a:p>
            <a:pPr indent="-342900" lvl="0" marL="342900" marR="0" rtl="0" algn="l">
              <a:spcBef>
                <a:spcPts val="600"/>
              </a:spcBef>
              <a:spcAft>
                <a:spcPts val="0"/>
              </a:spcAft>
              <a:buClr>
                <a:srgbClr val="4F6128"/>
              </a:buClr>
              <a:buSzPts val="1400"/>
              <a:buFont typeface="Noto Sans Symbols"/>
              <a:buChar char="▪"/>
            </a:pPr>
            <a:r>
              <a:rPr b="1" lang="en-US" sz="140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Natalia de Leon (UW)</a:t>
            </a:r>
            <a:endParaRPr/>
          </a:p>
          <a:p>
            <a:pPr indent="-342900" lvl="0" marL="342900" marR="0" rtl="0" algn="l">
              <a:spcBef>
                <a:spcPts val="600"/>
              </a:spcBef>
              <a:spcAft>
                <a:spcPts val="0"/>
              </a:spcAft>
              <a:buClr>
                <a:srgbClr val="4F6128"/>
              </a:buClr>
              <a:buSzPts val="1400"/>
              <a:buFont typeface="Noto Sans Symbols"/>
              <a:buChar char="▪"/>
            </a:pPr>
            <a:r>
              <a:rPr b="1" lang="en-US" sz="140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Argelia Lorence (A-State)</a:t>
            </a:r>
            <a:endParaRPr/>
          </a:p>
          <a:p>
            <a:pPr indent="-342900" lvl="0" marL="342900" marR="0" rtl="0" algn="l">
              <a:spcBef>
                <a:spcPts val="600"/>
              </a:spcBef>
              <a:spcAft>
                <a:spcPts val="0"/>
              </a:spcAft>
              <a:buClr>
                <a:srgbClr val="4F6128"/>
              </a:buClr>
              <a:buSzPts val="1400"/>
              <a:buFont typeface="Noto Sans Symbols"/>
              <a:buChar char="▪"/>
            </a:pPr>
            <a:r>
              <a:rPr b="1" lang="en-US" sz="140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Aaron Lorenz (UMN)</a:t>
            </a:r>
            <a:endParaRPr/>
          </a:p>
          <a:p>
            <a:pPr indent="-342900" lvl="0" marL="342900" marR="0" rtl="0" algn="l">
              <a:spcBef>
                <a:spcPts val="600"/>
              </a:spcBef>
              <a:spcAft>
                <a:spcPts val="0"/>
              </a:spcAft>
              <a:buClr>
                <a:srgbClr val="4F6128"/>
              </a:buClr>
              <a:buSzPts val="1400"/>
              <a:buFont typeface="Noto Sans Symbols"/>
              <a:buChar char="▪"/>
            </a:pPr>
            <a:r>
              <a:rPr b="1" lang="en-US" sz="140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Jonathan Lynch (PSU)</a:t>
            </a:r>
            <a:endParaRPr/>
          </a:p>
          <a:p>
            <a:pPr indent="-342900" lvl="0" marL="342900" marR="0" rtl="0" algn="l">
              <a:spcBef>
                <a:spcPts val="600"/>
              </a:spcBef>
              <a:spcAft>
                <a:spcPts val="0"/>
              </a:spcAft>
              <a:buClr>
                <a:srgbClr val="4F6128"/>
              </a:buClr>
              <a:buSzPts val="1400"/>
              <a:buFont typeface="Noto Sans Symbols"/>
              <a:buChar char="▪"/>
            </a:pPr>
            <a:r>
              <a:rPr b="1" lang="en-US" sz="140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Steve Moose (UIUC)</a:t>
            </a:r>
            <a:endParaRPr/>
          </a:p>
          <a:p>
            <a:pPr indent="-342900" lvl="0" marL="342900" marR="0" rtl="0" algn="l">
              <a:spcBef>
                <a:spcPts val="600"/>
              </a:spcBef>
              <a:spcAft>
                <a:spcPts val="0"/>
              </a:spcAft>
              <a:buClr>
                <a:srgbClr val="4F6128"/>
              </a:buClr>
              <a:buSzPts val="1400"/>
              <a:buFont typeface="Noto Sans Symbols"/>
              <a:buChar char="▪"/>
            </a:pPr>
            <a:r>
              <a:rPr b="1" lang="en-US" sz="140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Seth Murray (TAMU)</a:t>
            </a:r>
            <a:endParaRPr/>
          </a:p>
          <a:p>
            <a:pPr indent="-342900" lvl="0" marL="342900" marR="0" rtl="0" algn="l">
              <a:spcBef>
                <a:spcPts val="600"/>
              </a:spcBef>
              <a:spcAft>
                <a:spcPts val="0"/>
              </a:spcAft>
              <a:buClr>
                <a:srgbClr val="4F6128"/>
              </a:buClr>
              <a:buSzPts val="1400"/>
              <a:buFont typeface="Noto Sans Symbols"/>
              <a:buChar char="▪"/>
            </a:pPr>
            <a:r>
              <a:rPr b="1" lang="en-US" sz="140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Rebecca Nelson (Cornell)</a:t>
            </a:r>
            <a:endParaRPr/>
          </a:p>
          <a:p>
            <a:pPr indent="-342900" lvl="0" marL="342900" marR="0" rtl="0" algn="l">
              <a:spcBef>
                <a:spcPts val="600"/>
              </a:spcBef>
              <a:spcAft>
                <a:spcPts val="0"/>
              </a:spcAft>
              <a:buClr>
                <a:srgbClr val="4F6128"/>
              </a:buClr>
              <a:buSzPts val="1400"/>
              <a:buFont typeface="Noto Sans Symbols"/>
              <a:buChar char="▪"/>
            </a:pPr>
            <a:r>
              <a:rPr b="1" lang="en-US" sz="140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Torbert Rocheford (Purdue)</a:t>
            </a:r>
            <a:endParaRPr/>
          </a:p>
          <a:p>
            <a:pPr indent="-254000" lvl="0" marL="342900" marR="0" rtl="0" algn="l">
              <a:spcBef>
                <a:spcPts val="600"/>
              </a:spcBef>
              <a:spcAft>
                <a:spcPts val="0"/>
              </a:spcAft>
              <a:buClr>
                <a:srgbClr val="4F6128"/>
              </a:buClr>
              <a:buSzPts val="1400"/>
              <a:buFont typeface="Noto Sans Symbols"/>
              <a:buNone/>
            </a:pPr>
            <a:r>
              <a:t/>
            </a:r>
            <a:endParaRPr b="1" sz="1400">
              <a:solidFill>
                <a:srgbClr val="17375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54000" lvl="0" marL="342900" marR="0" rtl="0" algn="l">
              <a:spcBef>
                <a:spcPts val="600"/>
              </a:spcBef>
              <a:spcAft>
                <a:spcPts val="0"/>
              </a:spcAft>
              <a:buClr>
                <a:srgbClr val="4F6128"/>
              </a:buClr>
              <a:buSzPts val="1400"/>
              <a:buFont typeface="Noto Sans Symbols"/>
              <a:buNone/>
            </a:pPr>
            <a:r>
              <a:t/>
            </a:r>
            <a:endParaRPr b="1" sz="1400">
              <a:solidFill>
                <a:srgbClr val="1737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13" name="Google Shape;313;p27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3573218" y="6207748"/>
            <a:ext cx="1320781" cy="545712"/>
          </a:xfrm>
          <a:prstGeom prst="rect">
            <a:avLst/>
          </a:prstGeom>
          <a:noFill/>
          <a:ln>
            <a:noFill/>
          </a:ln>
        </p:spPr>
      </p:pic>
      <p:sp>
        <p:nvSpPr>
          <p:cNvPr id="314" name="Google Shape;314;p27"/>
          <p:cNvSpPr txBox="1"/>
          <p:nvPr/>
        </p:nvSpPr>
        <p:spPr>
          <a:xfrm>
            <a:off x="1524000" y="-48601"/>
            <a:ext cx="9144000" cy="5211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3200"/>
              <a:buFont typeface="Calibri"/>
              <a:buNone/>
            </a:pPr>
            <a:r>
              <a:rPr b="1" lang="en-US" sz="320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G X E Cooperators</a:t>
            </a:r>
            <a:endParaRPr/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600"/>
              <a:buFont typeface="Calibri"/>
              <a:buNone/>
            </a:pPr>
            <a:r>
              <a:rPr b="1" i="1" lang="en-US" sz="160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Principal Investigators who grew GxE trials in 2014-2016</a:t>
            </a:r>
            <a:endParaRPr b="1" i="1" sz="1400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15" name="Google Shape;315;p27"/>
          <p:cNvPicPr preferRelativeResize="0"/>
          <p:nvPr/>
        </p:nvPicPr>
        <p:blipFill rotWithShape="1">
          <a:blip r:embed="rId16">
            <a:alphaModFix/>
          </a:blip>
          <a:srcRect b="0" l="0" r="0" t="0"/>
          <a:stretch/>
        </p:blipFill>
        <p:spPr>
          <a:xfrm>
            <a:off x="3655251" y="5831406"/>
            <a:ext cx="1671163" cy="33223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iversity of Georgia" id="316" name="Google Shape;316;p27"/>
          <p:cNvPicPr preferRelativeResize="0"/>
          <p:nvPr/>
        </p:nvPicPr>
        <p:blipFill rotWithShape="1">
          <a:blip r:embed="rId17">
            <a:alphaModFix/>
          </a:blip>
          <a:srcRect b="0" l="0" r="0" t="0"/>
          <a:stretch/>
        </p:blipFill>
        <p:spPr>
          <a:xfrm>
            <a:off x="1540816" y="5954553"/>
            <a:ext cx="2032402" cy="71947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upload.wikimedia.org/wikipedia/commons/f/f4/AState_Logo.png" id="317" name="Google Shape;317;p27"/>
          <p:cNvPicPr preferRelativeResize="0"/>
          <p:nvPr/>
        </p:nvPicPr>
        <p:blipFill rotWithShape="1">
          <a:blip r:embed="rId18">
            <a:alphaModFix/>
          </a:blip>
          <a:srcRect b="0" l="0" r="0" t="0"/>
          <a:stretch/>
        </p:blipFill>
        <p:spPr>
          <a:xfrm>
            <a:off x="8456226" y="5642951"/>
            <a:ext cx="652945" cy="50960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://www.clemson.edu/administration/public-affairs/toolbox/downloads/logos/logos/wordmark-paw.gif" id="318" name="Google Shape;318;p27"/>
          <p:cNvPicPr preferRelativeResize="0"/>
          <p:nvPr/>
        </p:nvPicPr>
        <p:blipFill rotWithShape="1">
          <a:blip r:embed="rId19">
            <a:alphaModFix/>
          </a:blip>
          <a:srcRect b="0" l="0" r="0" t="0"/>
          <a:stretch/>
        </p:blipFill>
        <p:spPr>
          <a:xfrm>
            <a:off x="4413738" y="5345876"/>
            <a:ext cx="1367654" cy="41029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umark.wisc.edu/brand/templates-and-downloads/downloads/print/UWlogo_fl_4c.jpg" id="319" name="Google Shape;319;p27"/>
          <p:cNvPicPr preferRelativeResize="0"/>
          <p:nvPr/>
        </p:nvPicPr>
        <p:blipFill rotWithShape="1">
          <a:blip r:embed="rId20">
            <a:alphaModFix/>
          </a:blip>
          <a:srcRect b="0" l="0" r="0" t="0"/>
          <a:stretch/>
        </p:blipFill>
        <p:spPr>
          <a:xfrm>
            <a:off x="1521415" y="5365793"/>
            <a:ext cx="1778293" cy="60656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://www.clinecenter.illinois.edu/_includes/images/sitewide/uiuclogo.gif" id="320" name="Google Shape;320;p27"/>
          <p:cNvPicPr preferRelativeResize="0"/>
          <p:nvPr/>
        </p:nvPicPr>
        <p:blipFill rotWithShape="1">
          <a:blip r:embed="rId21">
            <a:alphaModFix/>
          </a:blip>
          <a:srcRect b="0" l="0" r="0" t="0"/>
          <a:stretch/>
        </p:blipFill>
        <p:spPr>
          <a:xfrm>
            <a:off x="5964387" y="5379442"/>
            <a:ext cx="1889771" cy="411988"/>
          </a:xfrm>
          <a:prstGeom prst="rect">
            <a:avLst/>
          </a:prstGeom>
          <a:noFill/>
          <a:ln>
            <a:noFill/>
          </a:ln>
        </p:spPr>
      </p:pic>
      <p:sp>
        <p:nvSpPr>
          <p:cNvPr id="321" name="Google Shape;321;p27"/>
          <p:cNvSpPr txBox="1"/>
          <p:nvPr>
            <p:ph idx="1" type="body"/>
          </p:nvPr>
        </p:nvSpPr>
        <p:spPr>
          <a:xfrm>
            <a:off x="2124229" y="740350"/>
            <a:ext cx="2530493" cy="29098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25252"/>
              </a:buClr>
              <a:buSzPts val="1400"/>
              <a:buFont typeface="Noto Sans Symbols"/>
              <a:buChar char="▪"/>
            </a:pPr>
            <a:r>
              <a:rPr b="1" lang="en-US" sz="1400">
                <a:solidFill>
                  <a:srgbClr val="17375E"/>
                </a:solidFill>
              </a:rPr>
              <a:t>Martin Bohn (UIUC)</a:t>
            </a:r>
            <a:endParaRPr/>
          </a:p>
          <a:p>
            <a:pPr indent="-228600" lvl="0" marL="2286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525252"/>
              </a:buClr>
              <a:buSzPts val="1400"/>
              <a:buFont typeface="Noto Sans Symbols"/>
              <a:buChar char="▪"/>
            </a:pPr>
            <a:r>
              <a:rPr b="1" lang="en-US" sz="1400">
                <a:solidFill>
                  <a:srgbClr val="17375E"/>
                </a:solidFill>
              </a:rPr>
              <a:t>Ed Buckler (ARS)</a:t>
            </a:r>
            <a:endParaRPr/>
          </a:p>
          <a:p>
            <a:pPr indent="-228600" lvl="0" marL="2286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525252"/>
              </a:buClr>
              <a:buSzPts val="1400"/>
              <a:buFont typeface="Noto Sans Symbols"/>
              <a:buChar char="▪"/>
            </a:pPr>
            <a:r>
              <a:rPr b="1" lang="en-US" sz="1400">
                <a:solidFill>
                  <a:srgbClr val="17375E"/>
                </a:solidFill>
              </a:rPr>
              <a:t>Ignacio Ciampitti (KSU)</a:t>
            </a:r>
            <a:endParaRPr/>
          </a:p>
          <a:p>
            <a:pPr indent="-228600" lvl="0" marL="2286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525252"/>
              </a:buClr>
              <a:buSzPts val="1400"/>
              <a:buFont typeface="Noto Sans Symbols"/>
              <a:buChar char="▪"/>
            </a:pPr>
            <a:r>
              <a:rPr b="1" lang="en-US" sz="1400">
                <a:solidFill>
                  <a:srgbClr val="17375E"/>
                </a:solidFill>
              </a:rPr>
              <a:t>Jode Edwards (ARS)</a:t>
            </a:r>
            <a:endParaRPr/>
          </a:p>
          <a:p>
            <a:pPr indent="-228600" lvl="0" marL="2286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525252"/>
              </a:buClr>
              <a:buSzPts val="1400"/>
              <a:buFont typeface="Noto Sans Symbols"/>
              <a:buChar char="▪"/>
            </a:pPr>
            <a:r>
              <a:rPr b="1" lang="en-US" sz="1400">
                <a:solidFill>
                  <a:srgbClr val="17375E"/>
                </a:solidFill>
              </a:rPr>
              <a:t>Sherry Flint-Garcia (ARS)</a:t>
            </a:r>
            <a:endParaRPr/>
          </a:p>
          <a:p>
            <a:pPr indent="-228600" lvl="0" marL="2286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525252"/>
              </a:buClr>
              <a:buSzPts val="1400"/>
              <a:buFont typeface="Noto Sans Symbols"/>
              <a:buChar char="▪"/>
            </a:pPr>
            <a:r>
              <a:rPr b="1" lang="en-US" sz="1400">
                <a:solidFill>
                  <a:srgbClr val="17375E"/>
                </a:solidFill>
              </a:rPr>
              <a:t>Christopher Graham (SDSU)</a:t>
            </a:r>
            <a:endParaRPr/>
          </a:p>
          <a:p>
            <a:pPr indent="-228600" lvl="0" marL="2286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525252"/>
              </a:buClr>
              <a:buSzPts val="1400"/>
              <a:buFont typeface="Noto Sans Symbols"/>
              <a:buChar char="▪"/>
            </a:pPr>
            <a:r>
              <a:rPr b="1" lang="en-US" sz="1400">
                <a:solidFill>
                  <a:srgbClr val="17375E"/>
                </a:solidFill>
              </a:rPr>
              <a:t>Candy Hirsch (UMN)</a:t>
            </a:r>
            <a:endParaRPr/>
          </a:p>
          <a:p>
            <a:pPr indent="-228600" lvl="0" marL="2286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525252"/>
              </a:buClr>
              <a:buSzPts val="1400"/>
              <a:buFont typeface="Noto Sans Symbols"/>
              <a:buChar char="▪"/>
            </a:pPr>
            <a:r>
              <a:rPr b="1" lang="en-US" sz="1400">
                <a:solidFill>
                  <a:srgbClr val="17375E"/>
                </a:solidFill>
              </a:rPr>
              <a:t>Jim Holland (ARS)</a:t>
            </a:r>
            <a:endParaRPr/>
          </a:p>
          <a:p>
            <a:pPr indent="-228600" lvl="0" marL="2286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525252"/>
              </a:buClr>
              <a:buSzPts val="1400"/>
              <a:buFont typeface="Noto Sans Symbols"/>
              <a:buChar char="▪"/>
            </a:pPr>
            <a:r>
              <a:rPr b="1" lang="en-US" sz="1400">
                <a:solidFill>
                  <a:srgbClr val="17375E"/>
                </a:solidFill>
              </a:rPr>
              <a:t>Elizabeth Hood (A-State)</a:t>
            </a:r>
            <a:endParaRPr/>
          </a:p>
          <a:p>
            <a:pPr indent="-228600" lvl="0" marL="2286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525252"/>
              </a:buClr>
              <a:buSzPts val="1400"/>
              <a:buFont typeface="Noto Sans Symbols"/>
              <a:buChar char="▪"/>
            </a:pPr>
            <a:r>
              <a:rPr b="1" lang="en-US" sz="1400">
                <a:solidFill>
                  <a:srgbClr val="17375E"/>
                </a:solidFill>
              </a:rPr>
              <a:t>David Hooker (Guelph)</a:t>
            </a:r>
            <a:endParaRPr/>
          </a:p>
          <a:p>
            <a:pPr indent="-228600" lvl="0" marL="2286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525252"/>
              </a:buClr>
              <a:buSzPts val="1400"/>
              <a:buFont typeface="Noto Sans Symbols"/>
              <a:buChar char="▪"/>
            </a:pPr>
            <a:r>
              <a:rPr b="1" lang="en-US" sz="1400">
                <a:solidFill>
                  <a:srgbClr val="17375E"/>
                </a:solidFill>
              </a:rPr>
              <a:t>Fiona Goggin (A-State)</a:t>
            </a:r>
            <a:endParaRPr/>
          </a:p>
          <a:p>
            <a:pPr indent="-228600" lvl="0" marL="2286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525252"/>
              </a:buClr>
              <a:buSzPts val="1400"/>
              <a:buFont typeface="Noto Sans Symbols"/>
              <a:buChar char="▪"/>
            </a:pPr>
            <a:r>
              <a:rPr b="1" lang="en-US" sz="1400">
                <a:solidFill>
                  <a:srgbClr val="17375E"/>
                </a:solidFill>
              </a:rPr>
              <a:t>Shawn Kaeppler (UW)</a:t>
            </a:r>
            <a:endParaRPr/>
          </a:p>
          <a:p>
            <a:pPr indent="-228600" lvl="0" marL="2286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525252"/>
              </a:buClr>
              <a:buSzPts val="1400"/>
              <a:buFont typeface="Noto Sans Symbols"/>
              <a:buChar char="▪"/>
            </a:pPr>
            <a:r>
              <a:rPr b="1" lang="en-US" sz="1400">
                <a:solidFill>
                  <a:srgbClr val="17375E"/>
                </a:solidFill>
              </a:rPr>
              <a:t>Joe Knoll (ARS)</a:t>
            </a:r>
            <a:endParaRPr/>
          </a:p>
          <a:p>
            <a:pPr indent="-139700" lvl="0" marL="2286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525252"/>
              </a:buClr>
              <a:buSzPts val="1400"/>
              <a:buFont typeface="Noto Sans Symbols"/>
              <a:buNone/>
            </a:pPr>
            <a:r>
              <a:t/>
            </a:r>
            <a:endParaRPr b="1" sz="1400">
              <a:solidFill>
                <a:srgbClr val="17375E"/>
              </a:solidFill>
            </a:endParaRPr>
          </a:p>
          <a:p>
            <a:pPr indent="-1397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25252"/>
              </a:buClr>
              <a:buSzPts val="1400"/>
              <a:buFont typeface="Noto Sans Symbols"/>
              <a:buNone/>
            </a:pPr>
            <a:r>
              <a:t/>
            </a:r>
            <a:endParaRPr b="1" sz="1400">
              <a:solidFill>
                <a:srgbClr val="17375E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28"/>
          <p:cNvSpPr txBox="1"/>
          <p:nvPr>
            <p:ph type="title"/>
          </p:nvPr>
        </p:nvSpPr>
        <p:spPr>
          <a:xfrm>
            <a:off x="1524001" y="19369"/>
            <a:ext cx="9143999" cy="62654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40"/>
              <a:buFont typeface="Calibri"/>
              <a:buNone/>
            </a:pPr>
            <a:r>
              <a:rPr lang="en-US" sz="3240"/>
              <a:t>Genomes To Fields Collaborators</a:t>
            </a:r>
            <a:br>
              <a:rPr lang="en-US" sz="3240"/>
            </a:br>
            <a:r>
              <a:rPr i="1" lang="en-US" sz="1620"/>
              <a:t>Project planning, data management, phenotyping initiatives, and Executive Committee members</a:t>
            </a:r>
            <a:endParaRPr sz="1620"/>
          </a:p>
        </p:txBody>
      </p:sp>
      <p:sp>
        <p:nvSpPr>
          <p:cNvPr id="327" name="Google Shape;327;p28"/>
          <p:cNvSpPr txBox="1"/>
          <p:nvPr/>
        </p:nvSpPr>
        <p:spPr>
          <a:xfrm>
            <a:off x="2166326" y="839096"/>
            <a:ext cx="2432878" cy="32306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25252"/>
              </a:buClr>
              <a:buSzPts val="1400"/>
              <a:buFont typeface="Noto Sans Symbols"/>
              <a:buChar char="▪"/>
            </a:pPr>
            <a:r>
              <a:rPr b="1" lang="en-US" sz="140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Martin Bohn (UIUC)*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525252"/>
              </a:buClr>
              <a:buSzPts val="1400"/>
              <a:buFont typeface="Noto Sans Symbols"/>
              <a:buChar char="▪"/>
            </a:pPr>
            <a:r>
              <a:rPr b="1" lang="en-US" sz="1400">
                <a:solidFill>
                  <a:srgbClr val="833C0B"/>
                </a:solidFill>
                <a:latin typeface="Calibri"/>
                <a:ea typeface="Calibri"/>
                <a:cs typeface="Calibri"/>
                <a:sym typeface="Calibri"/>
              </a:rPr>
              <a:t>Ed Buckler (ARS)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525252"/>
              </a:buClr>
              <a:buSzPts val="1400"/>
              <a:buFont typeface="Noto Sans Symbols"/>
              <a:buChar char="▪"/>
            </a:pPr>
            <a:r>
              <a:rPr b="1" lang="en-US" sz="140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Darwin Campbell (ISU)*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525252"/>
              </a:buClr>
              <a:buSzPts val="1400"/>
              <a:buFont typeface="Noto Sans Symbols"/>
              <a:buChar char="▪"/>
            </a:pPr>
            <a:r>
              <a:rPr b="1" lang="en-US" sz="140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James Clohessy (Cornell)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525252"/>
              </a:buClr>
              <a:buSzPts val="1400"/>
              <a:buFont typeface="Noto Sans Symbols"/>
              <a:buChar char="▪"/>
            </a:pPr>
            <a:r>
              <a:rPr b="1" lang="en-US" sz="140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Michael Coen (UW)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525252"/>
              </a:buClr>
              <a:buSzPts val="1400"/>
              <a:buFont typeface="Noto Sans Symbols"/>
              <a:buChar char="▪"/>
            </a:pPr>
            <a:r>
              <a:rPr b="1" lang="en-US" sz="140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Carolyn Lawrence Dill (ISU)*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525252"/>
              </a:buClr>
              <a:buSzPts val="1400"/>
              <a:buFont typeface="Noto Sans Symbols"/>
              <a:buChar char="▪"/>
            </a:pPr>
            <a:r>
              <a:rPr b="1" lang="en-US" sz="140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Liang Dong (ISU)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525252"/>
              </a:buClr>
              <a:buSzPts val="1400"/>
              <a:buFont typeface="Noto Sans Symbols"/>
              <a:buChar char="▪"/>
            </a:pPr>
            <a:r>
              <a:rPr b="1" lang="en-US" sz="140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Jode Edwards (ARS)*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525252"/>
              </a:buClr>
              <a:buSzPts val="1400"/>
              <a:buFont typeface="Noto Sans Symbols"/>
              <a:buChar char="▪"/>
            </a:pPr>
            <a:r>
              <a:rPr b="1" lang="en-US" sz="1400">
                <a:solidFill>
                  <a:srgbClr val="833C0B"/>
                </a:solidFill>
                <a:latin typeface="Calibri"/>
                <a:ea typeface="Calibri"/>
                <a:cs typeface="Calibri"/>
                <a:sym typeface="Calibri"/>
              </a:rPr>
              <a:t>David Ertl (IA Corn)*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525252"/>
              </a:buClr>
              <a:buSzPts val="1400"/>
              <a:buFont typeface="Noto Sans Symbols"/>
              <a:buChar char="▪"/>
            </a:pPr>
            <a:r>
              <a:rPr b="1" lang="en-US" sz="140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Sherry Flint-Garcia (ARS)*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525252"/>
              </a:buClr>
              <a:buSzPts val="1400"/>
              <a:buFont typeface="Noto Sans Symbols"/>
              <a:buChar char="▪"/>
            </a:pPr>
            <a:r>
              <a:rPr b="1" lang="en-US" sz="140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Joseph Gage (UW)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525252"/>
              </a:buClr>
              <a:buSzPts val="1400"/>
              <a:buFont typeface="Noto Sans Symbols"/>
              <a:buChar char="▪"/>
            </a:pPr>
            <a:r>
              <a:rPr b="1" lang="en-US" sz="140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Jack Gardiner (ISU)*</a:t>
            </a:r>
            <a:endParaRPr/>
          </a:p>
          <a:p>
            <a:pPr indent="-196850" lvl="0" marL="28575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525252"/>
              </a:buClr>
              <a:buSzPts val="1400"/>
              <a:buFont typeface="Noto Sans Symbols"/>
              <a:buNone/>
            </a:pPr>
            <a:r>
              <a:t/>
            </a:r>
            <a:endParaRPr b="1" sz="1400">
              <a:solidFill>
                <a:srgbClr val="17375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96850" lvl="0" marL="28575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525252"/>
              </a:buClr>
              <a:buSzPts val="1400"/>
              <a:buFont typeface="Noto Sans Symbols"/>
              <a:buNone/>
            </a:pPr>
            <a:r>
              <a:t/>
            </a:r>
            <a:endParaRPr b="1" sz="1400">
              <a:solidFill>
                <a:srgbClr val="17375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96850" lvl="0" marL="28575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525252"/>
              </a:buClr>
              <a:buSzPts val="1400"/>
              <a:buFont typeface="Noto Sans Symbols"/>
              <a:buNone/>
            </a:pPr>
            <a:r>
              <a:t/>
            </a:r>
            <a:endParaRPr b="1" sz="1400">
              <a:solidFill>
                <a:srgbClr val="17375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96850" lvl="0" marL="28575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525252"/>
              </a:buClr>
              <a:buSzPts val="1400"/>
              <a:buFont typeface="Noto Sans Symbols"/>
              <a:buNone/>
            </a:pPr>
            <a:r>
              <a:t/>
            </a:r>
            <a:endParaRPr b="1" sz="1400">
              <a:solidFill>
                <a:srgbClr val="17375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96850" lvl="0" marL="285750" marR="0" rtl="0" algn="l">
              <a:lnSpc>
                <a:spcPct val="100000"/>
              </a:lnSpc>
              <a:spcBef>
                <a:spcPts val="336"/>
              </a:spcBef>
              <a:spcAft>
                <a:spcPts val="0"/>
              </a:spcAft>
              <a:buClr>
                <a:srgbClr val="1B5337"/>
              </a:buClr>
              <a:buSzPts val="1400"/>
              <a:buFont typeface="Noto Sans Symbols"/>
              <a:buNone/>
            </a:pPr>
            <a:r>
              <a:t/>
            </a:r>
            <a:endParaRPr b="1" sz="1400">
              <a:solidFill>
                <a:srgbClr val="17375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84150" lvl="0" marL="285750" marR="0" rtl="0" algn="l">
              <a:lnSpc>
                <a:spcPct val="100000"/>
              </a:lnSpc>
              <a:spcBef>
                <a:spcPts val="336"/>
              </a:spcBef>
              <a:spcAft>
                <a:spcPts val="0"/>
              </a:spcAft>
              <a:buClr>
                <a:srgbClr val="1B5337"/>
              </a:buClr>
              <a:buSzPts val="1600"/>
              <a:buFont typeface="Noto Sans Symbols"/>
              <a:buNone/>
            </a:pPr>
            <a:r>
              <a:t/>
            </a:r>
            <a:endParaRPr b="1" sz="1600">
              <a:solidFill>
                <a:srgbClr val="17375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96850" lvl="0" marL="28575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B5337"/>
              </a:buClr>
              <a:buSzPts val="1400"/>
              <a:buFont typeface="Noto Sans Symbols"/>
              <a:buNone/>
            </a:pPr>
            <a:r>
              <a:t/>
            </a:r>
            <a:endParaRPr b="1" sz="1400">
              <a:solidFill>
                <a:srgbClr val="8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09550" lvl="1" marL="74295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00000"/>
              </a:buClr>
              <a:buSzPts val="1200"/>
              <a:buFont typeface="Noto Sans Symbols"/>
              <a:buNone/>
            </a:pPr>
            <a:r>
              <a:t/>
            </a:r>
            <a:endParaRPr b="1" i="0" sz="1600" u="none" cap="none" strike="noStrike">
              <a:solidFill>
                <a:srgbClr val="1737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8" name="Google Shape;328;p28"/>
          <p:cNvSpPr txBox="1"/>
          <p:nvPr/>
        </p:nvSpPr>
        <p:spPr>
          <a:xfrm>
            <a:off x="7424126" y="839094"/>
            <a:ext cx="2432878" cy="3050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525252"/>
              </a:buClr>
              <a:buSzPts val="1400"/>
              <a:buFont typeface="Noto Sans Symbols"/>
              <a:buChar char="▪"/>
            </a:pPr>
            <a:r>
              <a:rPr b="1" lang="en-US" sz="140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Seth Murray (TAMU)*</a:t>
            </a:r>
            <a:endParaRPr/>
          </a:p>
          <a:p>
            <a:pPr indent="-342900" lvl="0" marL="342900" marR="0" rtl="0" algn="l">
              <a:spcBef>
                <a:spcPts val="600"/>
              </a:spcBef>
              <a:spcAft>
                <a:spcPts val="0"/>
              </a:spcAft>
              <a:buClr>
                <a:srgbClr val="525252"/>
              </a:buClr>
              <a:buSzPts val="1400"/>
              <a:buFont typeface="Noto Sans Symbols"/>
              <a:buChar char="▪"/>
            </a:pPr>
            <a:r>
              <a:rPr b="1" lang="en-US" sz="140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Cinta Romay (Cornell)*</a:t>
            </a:r>
            <a:endParaRPr/>
          </a:p>
          <a:p>
            <a:pPr indent="-342900" lvl="0" marL="342900" marR="0" rtl="0" algn="l">
              <a:spcBef>
                <a:spcPts val="600"/>
              </a:spcBef>
              <a:spcAft>
                <a:spcPts val="0"/>
              </a:spcAft>
              <a:buClr>
                <a:srgbClr val="525252"/>
              </a:buClr>
              <a:buSzPts val="1400"/>
              <a:buFont typeface="Noto Sans Symbols"/>
              <a:buChar char="▪"/>
            </a:pPr>
            <a:r>
              <a:rPr b="1" lang="en-US" sz="140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James Schnable (UNL)</a:t>
            </a:r>
            <a:endParaRPr/>
          </a:p>
          <a:p>
            <a:pPr indent="-342900" lvl="0" marL="342900" marR="0" rtl="0" algn="l">
              <a:spcBef>
                <a:spcPts val="600"/>
              </a:spcBef>
              <a:spcAft>
                <a:spcPts val="0"/>
              </a:spcAft>
              <a:buClr>
                <a:srgbClr val="525252"/>
              </a:buClr>
              <a:buSzPts val="1400"/>
              <a:buFont typeface="Noto Sans Symbols"/>
              <a:buChar char="▪"/>
            </a:pPr>
            <a:r>
              <a:rPr b="1" lang="en-US" sz="1400">
                <a:solidFill>
                  <a:srgbClr val="833C0B"/>
                </a:solidFill>
                <a:latin typeface="Calibri"/>
                <a:ea typeface="Calibri"/>
                <a:cs typeface="Calibri"/>
                <a:sym typeface="Calibri"/>
              </a:rPr>
              <a:t>Pat Schnable (ISU)†</a:t>
            </a:r>
            <a:endParaRPr/>
          </a:p>
          <a:p>
            <a:pPr indent="-342900" lvl="0" marL="342900" marR="0" rtl="0" algn="l">
              <a:spcBef>
                <a:spcPts val="600"/>
              </a:spcBef>
              <a:spcAft>
                <a:spcPts val="0"/>
              </a:spcAft>
              <a:buClr>
                <a:srgbClr val="525252"/>
              </a:buClr>
              <a:buSzPts val="1400"/>
              <a:buFont typeface="Noto Sans Symbols"/>
              <a:buChar char="▪"/>
            </a:pPr>
            <a:r>
              <a:rPr b="1" lang="en-US" sz="140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Kevin Silverstein (UMN)</a:t>
            </a:r>
            <a:endParaRPr/>
          </a:p>
          <a:p>
            <a:pPr indent="-342900" lvl="0" marL="342900" marR="0" rtl="0" algn="l">
              <a:spcBef>
                <a:spcPts val="600"/>
              </a:spcBef>
              <a:spcAft>
                <a:spcPts val="0"/>
              </a:spcAft>
              <a:buClr>
                <a:srgbClr val="525252"/>
              </a:buClr>
              <a:buSzPts val="1400"/>
              <a:buFont typeface="Noto Sans Symbols"/>
              <a:buChar char="▪"/>
            </a:pPr>
            <a:r>
              <a:rPr b="1" lang="en-US" sz="1400">
                <a:solidFill>
                  <a:srgbClr val="833C0B"/>
                </a:solidFill>
                <a:latin typeface="Calibri"/>
                <a:ea typeface="Calibri"/>
                <a:cs typeface="Calibri"/>
                <a:sym typeface="Calibri"/>
              </a:rPr>
              <a:t>Nathan Springer (UMN)</a:t>
            </a:r>
            <a:endParaRPr/>
          </a:p>
          <a:p>
            <a:pPr indent="-342900" lvl="0" marL="342900" marR="0" rtl="0" algn="l">
              <a:spcBef>
                <a:spcPts val="600"/>
              </a:spcBef>
              <a:spcAft>
                <a:spcPts val="0"/>
              </a:spcAft>
              <a:buClr>
                <a:srgbClr val="525252"/>
              </a:buClr>
              <a:buSzPts val="1400"/>
              <a:buFont typeface="Noto Sans Symbols"/>
              <a:buChar char="▪"/>
            </a:pPr>
            <a:r>
              <a:rPr b="1" lang="en-US" sz="140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Edgar Spalding (UW)</a:t>
            </a:r>
            <a:endParaRPr/>
          </a:p>
          <a:p>
            <a:pPr indent="-342900" lvl="0" marL="342900" marR="0" rtl="0" algn="l">
              <a:spcBef>
                <a:spcPts val="600"/>
              </a:spcBef>
              <a:spcAft>
                <a:spcPts val="0"/>
              </a:spcAft>
              <a:buClr>
                <a:srgbClr val="525252"/>
              </a:buClr>
              <a:buSzPts val="1400"/>
              <a:buFont typeface="Noto Sans Symbols"/>
              <a:buChar char="▪"/>
            </a:pPr>
            <a:r>
              <a:rPr b="1" lang="en-US" sz="140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Srikant Srinivasan (ISU)*</a:t>
            </a:r>
            <a:endParaRPr/>
          </a:p>
          <a:p>
            <a:pPr indent="-342900" lvl="0" marL="342900" marR="0" rtl="0" algn="l">
              <a:spcBef>
                <a:spcPts val="600"/>
              </a:spcBef>
              <a:spcAft>
                <a:spcPts val="0"/>
              </a:spcAft>
              <a:buClr>
                <a:srgbClr val="525252"/>
              </a:buClr>
              <a:buSzPts val="1400"/>
              <a:buFont typeface="Noto Sans Symbols"/>
              <a:buChar char="▪"/>
            </a:pPr>
            <a:r>
              <a:rPr b="1" lang="en-US" sz="140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Yiwei Sun (ISU)*</a:t>
            </a:r>
            <a:endParaRPr/>
          </a:p>
          <a:p>
            <a:pPr indent="-342900" lvl="0" marL="342900" marR="0" rtl="0" algn="l">
              <a:spcBef>
                <a:spcPts val="600"/>
              </a:spcBef>
              <a:spcAft>
                <a:spcPts val="0"/>
              </a:spcAft>
              <a:buClr>
                <a:srgbClr val="525252"/>
              </a:buClr>
              <a:buSzPts val="1400"/>
              <a:buFont typeface="Noto Sans Symbols"/>
              <a:buChar char="▪"/>
            </a:pPr>
            <a:r>
              <a:rPr b="1" lang="en-US" sz="140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Kelly Thorp (ARS)</a:t>
            </a:r>
            <a:endParaRPr/>
          </a:p>
          <a:p>
            <a:pPr indent="-342900" lvl="0" marL="342900" marR="0" rtl="0" algn="l">
              <a:spcBef>
                <a:spcPts val="600"/>
              </a:spcBef>
              <a:spcAft>
                <a:spcPts val="0"/>
              </a:spcAft>
              <a:buClr>
                <a:srgbClr val="525252"/>
              </a:buClr>
              <a:buSzPts val="1400"/>
              <a:buFont typeface="Noto Sans Symbols"/>
              <a:buChar char="▪"/>
            </a:pPr>
            <a:r>
              <a:rPr b="1" lang="en-US" sz="140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Rod Williamson (IA Corn)</a:t>
            </a:r>
            <a:endParaRPr/>
          </a:p>
          <a:p>
            <a:pPr indent="-342900" lvl="0" marL="342900" marR="0" rtl="0" algn="l">
              <a:spcBef>
                <a:spcPts val="600"/>
              </a:spcBef>
              <a:spcAft>
                <a:spcPts val="0"/>
              </a:spcAft>
              <a:buClr>
                <a:srgbClr val="525252"/>
              </a:buClr>
              <a:buSzPts val="1400"/>
              <a:buFont typeface="Noto Sans Symbols"/>
              <a:buChar char="▪"/>
            </a:pPr>
            <a:r>
              <a:rPr b="1" lang="en-US" sz="140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Randy Wisser (UDel)*</a:t>
            </a:r>
            <a:endParaRPr/>
          </a:p>
          <a:p>
            <a:pPr indent="-342900" lvl="0" marL="342900" marR="0" rtl="0" algn="l">
              <a:spcBef>
                <a:spcPts val="600"/>
              </a:spcBef>
              <a:spcAft>
                <a:spcPts val="0"/>
              </a:spcAft>
              <a:buClr>
                <a:srgbClr val="525252"/>
              </a:buClr>
              <a:buSzPts val="1400"/>
              <a:buFont typeface="Noto Sans Symbols"/>
              <a:buChar char="▪"/>
            </a:pPr>
            <a:r>
              <a:rPr b="1" lang="en-US" sz="140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Jianming Yu (ISU)</a:t>
            </a:r>
            <a:endParaRPr/>
          </a:p>
        </p:txBody>
      </p:sp>
      <p:sp>
        <p:nvSpPr>
          <p:cNvPr id="329" name="Google Shape;329;p28"/>
          <p:cNvSpPr txBox="1"/>
          <p:nvPr/>
        </p:nvSpPr>
        <p:spPr>
          <a:xfrm>
            <a:off x="4871260" y="839094"/>
            <a:ext cx="2280808" cy="32306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25252"/>
              </a:buClr>
              <a:buSzPts val="1400"/>
              <a:buFont typeface="Noto Sans Symbols"/>
              <a:buChar char="▪"/>
            </a:pPr>
            <a:r>
              <a:rPr b="1" lang="en-US" sz="140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Byron Good (Guelph)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525252"/>
              </a:buClr>
              <a:buSzPts val="1400"/>
              <a:buFont typeface="Noto Sans Symbols"/>
              <a:buChar char="▪"/>
            </a:pPr>
            <a:r>
              <a:rPr b="1" lang="en-US" sz="140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Mike Gore (Cornell)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525252"/>
              </a:buClr>
              <a:buSzPts val="1400"/>
              <a:buFont typeface="Noto Sans Symbols"/>
              <a:buChar char="▪"/>
            </a:pPr>
            <a:r>
              <a:rPr b="1" lang="en-US" sz="140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Patricio Grassini (UNL)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525252"/>
              </a:buClr>
              <a:buSzPts val="1400"/>
              <a:buFont typeface="Noto Sans Symbols"/>
              <a:buChar char="▪"/>
            </a:pPr>
            <a:r>
              <a:rPr b="1" lang="en-US" sz="140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Jerry Hatfield (ARS)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525252"/>
              </a:buClr>
              <a:buSzPts val="1400"/>
              <a:buFont typeface="Noto Sans Symbols"/>
              <a:buChar char="▪"/>
            </a:pPr>
            <a:r>
              <a:rPr b="1" lang="en-US" sz="140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Diego Jarquin (UNL)*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525252"/>
              </a:buClr>
              <a:buSzPts val="1400"/>
              <a:buFont typeface="Noto Sans Symbols"/>
              <a:buChar char="▪"/>
            </a:pPr>
            <a:r>
              <a:rPr b="1" lang="en-US" sz="1400">
                <a:solidFill>
                  <a:srgbClr val="833C0B"/>
                </a:solidFill>
                <a:latin typeface="Calibri"/>
                <a:ea typeface="Calibri"/>
                <a:cs typeface="Calibri"/>
                <a:sym typeface="Calibri"/>
              </a:rPr>
              <a:t>Shawn Kaeppler (UW)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525252"/>
              </a:buClr>
              <a:buSzPts val="1400"/>
              <a:buFont typeface="Noto Sans Symbols"/>
              <a:buChar char="▪"/>
            </a:pPr>
            <a:r>
              <a:rPr b="1" lang="en-US" sz="140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Liz Lee (Guelph)*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525252"/>
              </a:buClr>
              <a:buSzPts val="1400"/>
              <a:buFont typeface="Noto Sans Symbols"/>
              <a:buChar char="▪"/>
            </a:pPr>
            <a:r>
              <a:rPr b="1" lang="en-US" sz="1400">
                <a:solidFill>
                  <a:srgbClr val="833C0B"/>
                </a:solidFill>
                <a:latin typeface="Calibri"/>
                <a:ea typeface="Calibri"/>
                <a:cs typeface="Calibri"/>
                <a:sym typeface="Calibri"/>
              </a:rPr>
              <a:t>Natalia de Leon (UW)*†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525252"/>
              </a:buClr>
              <a:buSzPts val="1400"/>
              <a:buFont typeface="Noto Sans Symbols"/>
              <a:buChar char="▪"/>
            </a:pPr>
            <a:r>
              <a:rPr b="1" lang="en-US" sz="1400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rPr>
              <a:t>Zhizhai Liu (TAMU)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525252"/>
              </a:buClr>
              <a:buSzPts val="1400"/>
              <a:buFont typeface="Noto Sans Symbols"/>
              <a:buChar char="▪"/>
            </a:pPr>
            <a:r>
              <a:rPr b="1" lang="en-US" sz="140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Aaron Lorenz (UMN)*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525252"/>
              </a:buClr>
              <a:buSzPts val="1400"/>
              <a:buFont typeface="Noto Sans Symbols"/>
              <a:buChar char="▪"/>
            </a:pPr>
            <a:r>
              <a:rPr b="1" lang="en-US" sz="1400">
                <a:solidFill>
                  <a:srgbClr val="833C0B"/>
                </a:solidFill>
                <a:latin typeface="Calibri"/>
                <a:ea typeface="Calibri"/>
                <a:cs typeface="Calibri"/>
                <a:sym typeface="Calibri"/>
              </a:rPr>
              <a:t>Jonathan Lynch (PSU) 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525252"/>
              </a:buClr>
              <a:buSzPts val="1400"/>
              <a:buFont typeface="Noto Sans Symbols"/>
              <a:buChar char="▪"/>
            </a:pPr>
            <a:r>
              <a:rPr b="1" lang="en-US" sz="140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Nathan Miller (UW)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525252"/>
              </a:buClr>
              <a:buSzPts val="1400"/>
              <a:buFont typeface="Noto Sans Symbols"/>
              <a:buChar char="▪"/>
            </a:pPr>
            <a:r>
              <a:rPr b="1" lang="en-US" sz="140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Jane Petzoldt (UW)*</a:t>
            </a:r>
            <a:endParaRPr/>
          </a:p>
          <a:p>
            <a:pPr indent="-196850" lvl="0" marL="28575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525252"/>
              </a:buClr>
              <a:buSzPts val="1400"/>
              <a:buFont typeface="Noto Sans Symbols"/>
              <a:buNone/>
            </a:pPr>
            <a:r>
              <a:t/>
            </a:r>
            <a:endParaRPr b="1" sz="1400">
              <a:solidFill>
                <a:srgbClr val="17375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96850" lvl="0" marL="285750" marR="0" rtl="0" algn="l">
              <a:lnSpc>
                <a:spcPct val="100000"/>
              </a:lnSpc>
              <a:spcBef>
                <a:spcPts val="336"/>
              </a:spcBef>
              <a:spcAft>
                <a:spcPts val="0"/>
              </a:spcAft>
              <a:buClr>
                <a:srgbClr val="1B5337"/>
              </a:buClr>
              <a:buSzPts val="1400"/>
              <a:buFont typeface="Noto Sans Symbols"/>
              <a:buNone/>
            </a:pPr>
            <a:r>
              <a:t/>
            </a:r>
            <a:endParaRPr b="1" sz="1400">
              <a:solidFill>
                <a:srgbClr val="17375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84150" lvl="0" marL="285750" marR="0" rtl="0" algn="l">
              <a:lnSpc>
                <a:spcPct val="100000"/>
              </a:lnSpc>
              <a:spcBef>
                <a:spcPts val="336"/>
              </a:spcBef>
              <a:spcAft>
                <a:spcPts val="0"/>
              </a:spcAft>
              <a:buClr>
                <a:srgbClr val="1B5337"/>
              </a:buClr>
              <a:buSzPts val="1600"/>
              <a:buFont typeface="Noto Sans Symbols"/>
              <a:buNone/>
            </a:pPr>
            <a:r>
              <a:t/>
            </a:r>
            <a:endParaRPr b="1" sz="1600">
              <a:solidFill>
                <a:srgbClr val="17375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96850" lvl="0" marL="28575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B5337"/>
              </a:buClr>
              <a:buSzPts val="1400"/>
              <a:buFont typeface="Noto Sans Symbols"/>
              <a:buNone/>
            </a:pPr>
            <a:r>
              <a:t/>
            </a:r>
            <a:endParaRPr b="1" sz="1400">
              <a:solidFill>
                <a:srgbClr val="8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09550" lvl="1" marL="74295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00000"/>
              </a:buClr>
              <a:buSzPts val="1200"/>
              <a:buFont typeface="Noto Sans Symbols"/>
              <a:buNone/>
            </a:pPr>
            <a:r>
              <a:t/>
            </a:r>
            <a:endParaRPr b="1" i="0" sz="1600" u="none" cap="none" strike="noStrike">
              <a:solidFill>
                <a:srgbClr val="1737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30" name="Google Shape;330;p28"/>
          <p:cNvGrpSpPr/>
          <p:nvPr/>
        </p:nvGrpSpPr>
        <p:grpSpPr>
          <a:xfrm>
            <a:off x="4922143" y="4638761"/>
            <a:ext cx="2179042" cy="1619482"/>
            <a:chOff x="4973026" y="4649271"/>
            <a:chExt cx="2179042" cy="1619482"/>
          </a:xfrm>
        </p:grpSpPr>
        <p:sp>
          <p:nvSpPr>
            <p:cNvPr id="331" name="Google Shape;331;p28"/>
            <p:cNvSpPr txBox="1"/>
            <p:nvPr/>
          </p:nvSpPr>
          <p:spPr>
            <a:xfrm>
              <a:off x="4973026" y="4649271"/>
              <a:ext cx="2179042" cy="553793"/>
            </a:xfrm>
            <a:prstGeom prst="rect">
              <a:avLst/>
            </a:prstGeom>
            <a:noFill/>
            <a:ln cap="flat" cmpd="sng" w="9525">
              <a:solidFill>
                <a:srgbClr val="52525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rgbClr val="1B5337"/>
                </a:buClr>
                <a:buSzPts val="1600"/>
                <a:buFont typeface="Arial"/>
                <a:buNone/>
              </a:pPr>
              <a:r>
                <a:rPr b="1" lang="en-US" sz="1600">
                  <a:solidFill>
                    <a:srgbClr val="17375E"/>
                  </a:solidFill>
                  <a:latin typeface="Calibri"/>
                  <a:ea typeface="Calibri"/>
                  <a:cs typeface="Calibri"/>
                  <a:sym typeface="Calibri"/>
                </a:rPr>
                <a:t>*GxE Coordinating Groups</a:t>
              </a:r>
              <a:endParaRPr/>
            </a:p>
          </p:txBody>
        </p:sp>
        <p:sp>
          <p:nvSpPr>
            <p:cNvPr id="332" name="Google Shape;332;p28"/>
            <p:cNvSpPr txBox="1"/>
            <p:nvPr/>
          </p:nvSpPr>
          <p:spPr>
            <a:xfrm>
              <a:off x="4973026" y="5624811"/>
              <a:ext cx="2179042" cy="643942"/>
            </a:xfrm>
            <a:prstGeom prst="rect">
              <a:avLst/>
            </a:prstGeom>
            <a:noFill/>
            <a:ln cap="flat" cmpd="sng" w="9525">
              <a:solidFill>
                <a:srgbClr val="52525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rgbClr val="1B5337"/>
                </a:buClr>
                <a:buSzPts val="1600"/>
                <a:buFont typeface="Arial"/>
                <a:buNone/>
              </a:pPr>
              <a:r>
                <a:rPr b="1" lang="en-US" sz="1600">
                  <a:solidFill>
                    <a:srgbClr val="833C0B"/>
                  </a:solidFill>
                  <a:latin typeface="Calibri"/>
                  <a:ea typeface="Calibri"/>
                  <a:cs typeface="Calibri"/>
                  <a:sym typeface="Calibri"/>
                </a:rPr>
                <a:t>G2F Executive Committee members</a:t>
              </a:r>
              <a:endParaRPr/>
            </a:p>
          </p:txBody>
        </p:sp>
        <p:sp>
          <p:nvSpPr>
            <p:cNvPr id="333" name="Google Shape;333;p28"/>
            <p:cNvSpPr txBox="1"/>
            <p:nvPr/>
          </p:nvSpPr>
          <p:spPr>
            <a:xfrm>
              <a:off x="4973026" y="5214315"/>
              <a:ext cx="2179042" cy="399245"/>
            </a:xfrm>
            <a:prstGeom prst="rect">
              <a:avLst/>
            </a:prstGeom>
            <a:noFill/>
            <a:ln cap="flat" cmpd="sng" w="9525">
              <a:solidFill>
                <a:srgbClr val="52525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rgbClr val="1B5337"/>
                </a:buClr>
                <a:buSzPts val="2000"/>
                <a:buFont typeface="Arial"/>
                <a:buNone/>
              </a:pPr>
              <a:r>
                <a:rPr b="1" baseline="30000" lang="en-US" sz="2000">
                  <a:solidFill>
                    <a:srgbClr val="17375E"/>
                  </a:solidFill>
                  <a:latin typeface="Calibri"/>
                  <a:ea typeface="Calibri"/>
                  <a:cs typeface="Calibri"/>
                  <a:sym typeface="Calibri"/>
                </a:rPr>
                <a:t>†</a:t>
              </a:r>
              <a:r>
                <a:rPr b="1" lang="en-US" sz="1600">
                  <a:solidFill>
                    <a:srgbClr val="17375E"/>
                  </a:solidFill>
                  <a:latin typeface="Calibri"/>
                  <a:ea typeface="Calibri"/>
                  <a:cs typeface="Calibri"/>
                  <a:sym typeface="Calibri"/>
                </a:rPr>
                <a:t>G2F co-lead</a:t>
              </a:r>
              <a:endParaRPr/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29"/>
          <p:cNvSpPr txBox="1"/>
          <p:nvPr>
            <p:ph type="title"/>
          </p:nvPr>
        </p:nvSpPr>
        <p:spPr>
          <a:xfrm>
            <a:off x="1984375" y="11177"/>
            <a:ext cx="8229600" cy="45127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en-US" sz="3200"/>
              <a:t>Genomes To Fields Sponsors</a:t>
            </a:r>
            <a:endParaRPr/>
          </a:p>
        </p:txBody>
      </p:sp>
      <p:sp>
        <p:nvSpPr>
          <p:cNvPr descr="Image result for ohio corn marketing" id="339" name="Google Shape;339;p29"/>
          <p:cNvSpPr/>
          <p:nvPr/>
        </p:nvSpPr>
        <p:spPr>
          <a:xfrm>
            <a:off x="1679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Image result for ohio corn marketing" id="340" name="Google Shape;340;p29"/>
          <p:cNvSpPr/>
          <p:nvPr/>
        </p:nvSpPr>
        <p:spPr>
          <a:xfrm>
            <a:off x="1679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data:image/jpeg;base64,/9j/4AAQSkZJRgABAQAAAQABAAD/2wCEAAkGBxQSEhMTExQWFRUWGR8bGRgYGCAeIBwgHh8fIRseHBohICggIB8mIRwfITEiJykrMC4uHh8zODMsNygtLysBCgoKDg0OGxAQGywkHyMtLC40NS8sMC43LDcrLDAsLSwsLCwsLDAsNCwsMDcsLDc0NCwvLS8sLzcuLCwsLCwrNP/AABEIAOwA1gMBIgACEQEDEQH/xAAcAAABBQEBAQAAAAAAAAAAAAAABAUGBwgDAgH/xABREAACAQMCAwUEBAgKBgkFAAABAgMABBESIQUGMQcTQVFhIjJxgRRCkaEIIzNSYnKishUWJHN0grGzwdI1VGOSlMMlNDZDU4PC0dMXhOHj8P/EABoBAQADAQEBAAAAAAAAAAAAAAABBAUDAgb/xAAuEQACAQIEBQMEAgMBAAAAAAAAAQIDEQQSITEiQVFh8AUTMiNxgZFSwbHR4UL/2gAMAwEAAhEDEQA/ALxopg5B4obnh9rKTlu7Cv8Arp7D/tKaf6AKS8U4hHbwyTytpjiUsx9AM7DxPkPGlVVD+EZxwx2kFopwZ31OPNI8YB+LlT/VoCA8S5uuOM3miaaa3tGDaY4kdhpHTUqbuT4sQQN8YFMAmNizPY3c3erOUAVGTUoAKlgdiScroPkdqm/KP0aGfQnEWMcduukF0xlyzSgZToCqtjqNW5pN39ubW4k/hCQOLwyggjqHwh0hdyUAORt02wCKxpY6fvaJ200s+fXhv99S2qKy8r6+bltdlfOf8KWmtwFniOiUDoTjIcDwDDw8w1TOqG7JuIRWvGri1ilMsNymUkY5LOo15LAAHrIM432q+a1qc1OKkuZVas7BRRRXsgKKKKAKKKKAKKKKAKKKKAKKKKAKKKKAKK+E1Gr7nm1VzFCXu5h/3Vqvekb49ph7Cb9dTDxoCRzTKis7sFVQSzMcAAdSSdgPWq55p4zc31pdyWjNb2UUMr/SOklwyIxCwg7rFkbydW6L4mndeB3HEWD8RURW6kFLJW1BiOjXLjZ99xGPZG2dVO/OaD+Dr4AYH0WYAD+bagFXLjk2lsSSSYYySep9gdaKjnZ/ztZXUUNtDNrmit0LrocY0hVb2ioBwxA2NfKAZew/ieocQtM7wXLso/RcnYf1kJ+dWfWdezTjAtOYLqN20pM88ZJIABDllJz+ppH61XvJzDaL711bj4yoP8aAc6zv2jcVWfmKNXjeaO30JoRdZYgFzhfHDNv6LV2Pzjw8db60H/3Ef+as+clcxj+EL28a3uJzLrb8SmsoHfUdQyABsBn0qti5ONCTSu7fbfQ6UleaJhyrzAjy300dpckNKPaWIdEjVdJGoHUGVjpGT7Q8TXLgHGo5OH3WLWcoXnLKI/eDu7YG+MhWCnyxRyZzSxtmZbK6cGWV9UaqVbXIzbEspJGdOwPSvfJnM5NuxWxuiDLK+URSp1yM2AWZckZ0nb6vyr5erSaz8Gzivl0TRpRknbXdPl1I/wA1cynXwq/igmjjgbOplADbr7AOdxhGG+Mg7eNaPjcMAwOQRkH0PSs4cw8RkuOD6FspkWFgGY6dKd2SDgZ1nHun2cD2snarO5M7Q7BbC0We7iWVYUV1LbgqoBzt12r6H012ouFrZW1vfnfX9lDEfK/VIsOiovb9ofDZGVVu4yWIA97GScDLEYG/malFaBwCiiigCiiigCiiigCiio3xHnW3jkeKNJ7mSPZ0toWl0nyZgNCn0LbeOKAklFRIc84xr4dxKNfzjbBgPiI3Zh9leLntGtMBIO8nuWYKlsEZJGY+YkC6VGCSx2AGaAmFRO85okuJXt+Gokzo2mW4fPcwnxXI3lk/QU7Z3IrjNwviN7hLtobW2O7x20jtLIP/AA3lKqFX84puemQDUq4fYxwRrFCixxoMKqjAAoCMjkgT78QuZrw9e7J7qHY5GIY8A/1y2fGpNY2UcKCOKNI0HRUUKB8htSiigCmjnAfyC9/o8v8AdtTvTVzYP5Def0eX9xqAz32BvjiE39Gb+8iopP2Ivi+l/o7fvx0UAwcy3Ai4vdSModUvZGKMAQwWUkqQdiDjGDWorXlXhzKrpZWmGAIIt49wRkfVrMvaBbr/AAjxMY3WdmHwL+1+8D8q0H2O8W+k8JtTkaogYWHl3ey/saT86hO5Cd7oUc58Ltbfh97KltArJBIVIiQYOk6fDzxVKdnnMH0OxuGFrcSHUzGVEBQYUABmzsF3J2OM1cXbRcmPg92QcFgi/JpEDfs5qqLLm60i4KbZZPxxhdNARvefVnfGPrZzms/1NOVOMFByvJdf3oWcO7SbvayH/lHmMpY26ixuzojUApGCr4G7KSw2J36ePjXflHmfvLYMLO4A1ORoQFTl2PsnIz1x065rvY87WCQR4mOhEA/JSeAA/Mx4Ul5O5xtGtY1MmhkBBUq225xuBg7Y6GvmqtOUozl7L+S69zQjJJpZ1t2GmXmR5rW/gjsLrJaUbIPZ7zLe2Oob2tRAB69d6n3YXIr8HgGASjSKdv8AaM3/AKqiXDOfrETXf4w4MgcMI3OoCONSdlyMFSN8eFPf4PFwGsLhF91LltIPXSVQjP31velKUXNOm47PW+t1rv0KOJs7cV9yb878He7sbi3hKB5FGnV02YNg46ZxjO+M5waarfmu8m9iHhsiyptN9IkEcaN+akgDGXzBUYwVORnFTKitgqjPy1xs3Syh4jDNDJ3csZYNpbSGGlxsylWBBwOvQU8VX3Ll0tlxS7tJbnULgrMhlUKWlkLAojAYYBFjAUn4DrVg0AUUV8Y4GTsBQH2ioZacw394GlsYLX6PrdEknmfMgRipZVSMgKSpxuciknH+OcTSCSA2bLcSAJFPanvYwzEAlshXjwMnUw0+tAO/OHEZS8FjbPonudRaQbmGFR+MkH6WSEXPi3pTzwXhMVpCkECBI0Gw8SfEsepYnck9aScA5agtCzRh3lcAPNLI0kj46ZdiTj0GB6U80AV8x419ooAooooAooooApr5pH8iu/5iT9xqdKbeZR/I7r+Zk/cNAZp7HGxey/zDfvx0Vy7JWxeSfzLfvpRQg98+2/8A0xfjOxkII9JMDPyLA1OvwbeK4+mWbHcYlUfsSf8AoqF9pin+G70DoxVSfLVGmk/72K+dmPFfo3GrZ84Sc6D/AOaNh8pNP2VzT42jkn9VrsWv+ENdaOFqu/4ydF+wO2/+7TBxO5sf4OggMsBTMC4Dp01prbAPlqJPxpR+EdNqTh9uOskrnPlpCqP7z7qUcy8v27Q20IijVBPEANI6avaA8faAIPxrH9XnBTpKTe7enaxpYVO0rDyeLWyrkzwhAP8AxFxj7cYpp5F4hb/QbdY5EwqYI1AHIJyWHgSd/nT2vC4dOjuY9P5uhcfZjFMvKnBbUWyFYIjktk6FJJ1MDuR6Y9MYr5pOl7Ut9106M0eLMttn/R44fxiyS7vAJYUc92XbUo1eyR72d8ePlmvfYhcobnjCRlWjE6uhXoQ5k6Y2x7IrnYcFt04jcaIYhm3ibAQdWeYMQMbZCrnHXFR7hXNEHBeI8XJQYZIzFEm2pyAQo2wo9sknwAOAdgd70iVP35KN9Yx3/BRxSlkTdt2Xnd8ThiZElljjZ86FdwpbGM6QTk4yOnnSoGsf8f4hPxCaS6unJdugHRUClgqrnZRlQBn62Tkkk+OH8ZurB0MNxIoDZ0K7BTpO4Zc4IJyPtr6BTi3YzFVi3lTNZ8wcHjvLeSCTo42YdUb6rqfBlOCD6U28l8ZeaN4LjAu7Y93OPzvzJV/RkX2h65HhT/bzB1V13VgGB9CMimPmHlkTyJcwytbXcYKrMoByp3McqHaSPO+DjB3BFezoSCoPLH/C9zIhZ/4OtzoYKdIupfrAkbtDH0xsGbPULSqfgN/cju7q9jSE++trEY2kH5pkZ2Kg+OkA+oqTWFlHBGkUSBI0GlVXoAKA6W8CxqqIqoigBVUAAAdAANgB5V0oooAooooAooooAooooAooooApu5i/6pc/zMn7hpxpBx8fyW4/mn/dNAZe7Kv+tyfzLfvpRR2Vf9bk/mW/fSigHHtWOOO3qj6wjA+Pcxsv7QFRLiLlTHKhIKtlSPDOJEI+Go/ZU07YItPG7k4yXSNl+KxrjH+5j51Eb6MMjAb4GR8FOR+xJ91V5u1RFOpLLWTJ9228UW9l4VpO0sCyDHUd8wHT000/cwcoW7Gxi/Gae/0nMznIEUr+LbHKDcYIycYqm4LuW5ks4tWGj0wxt4gGRmX7DIcegFW/zLwO4M1gFvpiTMRqZY/ZPduxZQqLvpVlw2fe+3L9Vk1VglPLpLr030NjDJZZaX2JD/Fe206dMhB23nlz9uvNNXKnKsCW64MwyWzpuJVHvMMaVcDbp0pwbl+QjH0+7yfHMX/xUycn8ryrbj+XXK6mchUKYHtH89WOTjJ6bk/GsCM37Uvq81/LuXmuJcH+BbDybai7eQiRiYh700hI3YE6tWrcY6k9KqbmvhccHEriFc4yNGrLbyKpGSdzjXnJ8qs+Dl64W/Ym/uCpgyD7GrZ8aTlSmBnOdOdz08a05xtWh4nOrytKwxpdxuxaNdAOBjbIHQe7Wt6ZOTqtOpm4O/bqijjl9F2jbVifUOv1evyzq/ciUfOmbij5cD80AH49W/aJpxvn0o+OmMD5nSP2Iz/vUzRJqYAnGT1Pr51uUY/+jGw0N5Eut+1HikcccUd1oSJFRQI4zsowMkqSTgdSak3LfbneRMou0S4j8SoCOPUEewfhpGfMU/8AYZwKyube6Wa2ilkjlAJlRWYKyLtk+TK+4xSDtl7MYbaE31kvdopAmiBJADHAdM7jcgFem4Ixg5sJ3Vy4ndXLp5e47BfQJcW7642+1T4qw8GHl/gRWerjtp4mrMoaHYkfkh4H4157COZGtuILblvxN17JHgHAJRh6/V/regqu738o/wCsf7akk2tYyFo42PVlBPxIFVL2w9ol5w29jhtjGEaBXOpNR1F5FO/wUVMeH9oPDFijBvYAQigjV6CqS7deMwXd/FJbSpKgt1UshyARJISPjgg/OgJnw3tJvn4Jd3zNH38VwsanQMaT3ecr/WNJOzbtSv73iVvbTtEY5NerTHg+zG7DfPmoqNcE/wCy/EP6Wn/Kpr7GpAvGLRmOAolJPoIZCaA0Jz7z3b8KjDS+3K4/Fwqfab1J+qvr9gNUbxftp4nMx7t47dc7LGgJx4ZZ9WT6jHwqIc28fkv7ua5kJy7HSD9VR7qj0A+/J8av7kDsktLaBHu4lnuGALCQZVM76AnunHQk53zjA2oCruE9tHE4WBkkS4XxWSNR9hQKQftq7ez7tCt+KoQmYp0GXhY5OPzkP1lztnAI2yBkZaueOyWzuoXNtElvcKCUMY0oxH1XUezg9NQGRsdwMHO3AuKy2F1HPHlZIX3B26bMp9CMqfjQGz6KT8Pu1mijlTdJEV1+DAEfcaUUAUi42P5PP/NP+6aW0j4wPxE382/7poDKXZxcaLlz/siP2kopp5duNEjH9Ej7xX2hFywO29f+mc75ECMMeJXUcfYDUO0DOD0G3yBKfuSKflU27eV08XhYeFsjH4B5M/cKhHd/VOw93+2Mn74zVWv8ilifkNnBZGiuoWCd4ySqQnTUQwwufU7Vc3NHE7tZ+HlbTJ70kKZV3YxspUkDAwrM2rcbVUtjOkV9bzS7IJI5GxvjBBbb0INWzzBzfbrcWB0yldbnJgkXrGUUqGUFt3+rmsr1JSnVg1DNwy69HpozZwc06Tbdth6fiF/jayi9Abr/APVj76ZuTuJcQa2UtaRkZYqTPoJyxPu6G8cjOR4U9tzXCATouSB5Ws3+KYpm5P5yhkth+LuMqWHswO4xqJX2kUjoRt55+NYsYT9qX0Vuv5d+5fbWZcfXp/o423F+INxEq1mi4g90zDGC+ziTSc5Ixp0+HhVec7cQkk4k7TRdy8YC6NWrcLlPaAwc5B+BqxrTna3kv2UJN7MOnPcuTnVkgxqC4GMb4/8AzWXaFxOObiMs0Or6udalTqRQp9k7j3RsQPGtb06nL3+Knl4O/wDbe/7KWLtKk0pX1G7iyEIAOinf4AaF+9GPzp+7JrGC5vJLS4xpuYJIkON1f2XVl8mGg49dvHFRq/ugVCKc4I388KB/aWPzpJBK8bJIhKspDKw2IIOxB8wR19K3qSajqZlBNQ1Lr7FmltOLXljOoWTuvaOfeaJhpYeYZHLZ8t/GrG7WLxIuE3pfGGjKKD4s5Crj5nPyqiYe0+Q3tpfywI1xArJIyNoEylSF1LpIDDJOR12GBgU3c/8AaDc8VZRIBHChykSk4B/OYn3mxtnbAzgDJz0StodUklZCPs5t2k4pYKoyRcRt8kYM33KaY738o/6x/tq7+wTkV4z/AAjcIVJUi3Vhvhtmkx1GR7K+YLHoQTR97+Uf9Y/21JJN4uyDirKGEC4YAj8anQ9PrVGuaOWrjh8qw3SBHZA4AYN7JJAOQSOqmtg8L/IxfqL/AGCs9/hHf6Th/oqf3ktAI+Cf9l+If0tP+VUd7NoWe/RE95obhV+JtpQPvqRcE/7L8Q/paf8AKpu7FP8ATVn/AOZ/cyUBEeFXAjnhkYZVJFYjzAYEj7q2tDKHVWUgqwBBHQg7giswdr3Ij8PuXmjUm1mYsjAbIxOTGfLH1fMeZBrvyL2v3PD4hBJGLmFdkDMVZB+aHwcqPAEbdAcYFAaaJxuaxhzPdLLeXUqbpJPIy/BnJH3Gp5zp2zXN7C0EMS20bgrIQ5d2B6gNhQoI2O2T5+bP2V8jPxK5UspFrEwMr+BxuI182bbPkDnyyBpDkWFk4dYowwy28QI8joG1PlfAMV9oAqqO1jtTWzL2VsqyTlcSO3ux6h0wDlnwc+QyOu4Fr1jPj0Ukt/cLgtK9w4wOpdpCMD4k0A1I5HSitIcmdjNpBCDeL9InYe0CSET0UAjOOmo9fIUUBDfwgBo4payHobdQfgHk1fc1QLQfd8fdJ9cGM/tIh+dWP+EGcX1iT0MTKfgWIP3NVcYJ2+sR9hIx/eRD7aq1/kUcT8vwJb2UqY5lAyjhhnf3sOMjy1ah8qvC+vI55OFy59mR2dM+sLkfYSPniqUvF1I+PEEj5YkX9l2HyqUcq2lve2MMcoUSQ3UcerUQxjkbOnOfH2lHwFZmPoxnCM3dWutNdJK1/wBmh6bVeVxXnMuimjlSZXtYyhBALD2fMO2fv3+deP4p2enQbaMjpuCT9pOarLmSKysrN0jiRrmWWdVJJbQiSugbrsQoAHrk+BrBw2HhXXtxbu2uS778RsVKjhxNLbr/AMFHO3PzRXsn0PRqWPuWlI1ZIYt7I6eySRuD4+lV9dSy3UjzSNqZj7TtsM42yeg6YrytiSmrxxnH6PQfNjsBXqC+aM6WGdO3ky+gb/A5HpX12Hw1OhG1JK6Vr82YlbETqXy/oVQcPVeo1HxBB2Hqo9rr0ddQ9K7zQBxg+PQjGT8Pqv8ALS3mDRbyq49k5xvpxuPXQDkH9KM/Kkd5xDchcHPUnBz8fBvDBIzUrPKXcz0qk5dyZ9mHJVlxNpYJpp4riM6gF0gOnTKhl1BgeoPmvri4eW+yXh1mwfu2nkU5DTkNj4IAE+ZBNZhgv5UcSJLIrr0dXIYeGzA5G21THlrtX4jaMNUzXEfik5LZ88SH2wfLcj0NW13NBXtqapqtJOxDhrEkm4yTn8oPH+pUs5L5sg4nbieAkeDofeRvI+niD4j5gMHad2lR8LURRgS3TjKofdQeDSY3+CjBPmOtSSTqCIIqqOigAfIYqJ84dnFnxKZZ7gy61QRjQ4AwCzdNJ3yx+6s68Y7ROJXLFnvJlH5sTGNR6YTGfnk144V2gcSt2DJeTH9GRzIv+6+R9lAaItuzKySylsFM3cyyCRsuNWRpxg6ensjwrly32U2Njcx3UJm7yPOnU4I9pSpyNI8GNIey/tSTiR+jzqsV0BkAH2ZQBklM7hhuSu+24J3wzdvfMt1ZvZi2neEOsmrSeuCmM/aaAtu7tUlRo5EV0YYZWAII8iDsarni/Yhw6Zi0Zmgz9WNwV+xwxHwBqkv/AKj8U/12b7R/7U5cG7XeJwOC0/foOqSqCD/WADD7aAtjhfYdw6JtUjTz/ou4Vf2Ap++rIsbOOFFjiRY0UYVVAAHwAqCca50F1wKe+tHaJwgzg+1G4ZdSk/Pr4gg+NU3y32q38FzFJPcSTwhvxkZI9pTscdPaHUb9QPCgNTUVxs7pJY0ljYMjqGVh0IIyCPlWc+0vnfiFvxO7hhu5UjRxpUEYAKqdtvWgL2515gWwsp7o7lF9gebnZB8NRGfTNZZ5Nuy3FbOVzrZruJmJ3JJkBJ+OTn41ZnaVdzT8t8Old2dmkRpGPU5STBPz/wAKR/g7cuRTTT3cgDNBpWMHoGbOXx5gDA+J8cUBoKiiigKO/CKjU3HDgw2YSKftTH2E5qsCx6/WO+PUjV+/Gw+dWf8AhML/AKPbx/HD+6qsO8+sPH2gPskA+0SD51WrrVMp4papn3IB9B+6D/8AHL+zTfwW1LXcNuWZQ86I2k4316cj1GTg+tOGkDbw6fIHR+5Ih+VNtzO0U8cynDjS49GU7/tKa8Qu00uaIwkrTL34xwu0tYJJZTMI0XJ/lM+T5AZk6k7fOqEtoRI7PpOjV7uckkn2UB6knz8smpBzjzPPfOkHerLGpBBWPuwWIGcgs3u5IznzNN0aBVABIUA7+ODsz/rN7q+lUsBh6mHpt1JNyl99F+efnIv4/ExbywXnmx7z6jOSdWNsjZn/AFUHsr5mm/iZUaRjDbbfmr4A+bHOo/EUsnlCAkgbYGnwyPdj/VXq3mablj1JI751bEE+OTufuNX6a1v5552M+itcz2888aJa3KcKcCXiLs4nknKRAEaSucEEYzkaJGyCKhltAXJwrMFGptIyQo6n0A8zV9dqPLzRcuWkQG9qYWk+JVkb9uTNV92IcWS34rF3hAWZWiyegLYK/ayhfnVovDBb6MZTGB4jO3qTu6fPUtIJ7LMqAMF7w9XwqjJ6lh7OnfqNh6VpnmnsqsbwmRFNrP17yH2cnzZPdPXcjBPnVMc98k3HDFH0hkeGRtKyxkDJ6+3CfHAzlftrgoSg7rUqqnKnLMtUTTsw5M4lwm6aeZUFs0bCbTIDsoLKwXxIIx8GaqZ41xOS8uZZ5MmSZy2OvU7KPQDCj0Aq6uzHnv6ZZtwuUu1yY5I4nAJDJobSWb6pUDTk9fZ6nNUdY3BhmjkxvG6tg+akHB+yu5aNVdn/ACFb8NgQd2r3BAMspAJLHqFPgo6ADrjJ3pTztyTbcSgeORFWXB7uYL7SN4bjcrnqvj6HBD/w69SeKOaJgySKGUjxBGRXS4nWNWd2CqoLMxOAABkknyAoDF8cktnc5U6JoJOo8GRvv3FWh2+8QFxHwmddhLC7geWoRnH31WPMd8Li7uZ192WaSQfB3LD+2rB7Y7NobPgkTjDJbEMPIhYsj7aAkH4OdhFLFe95Gj4ePGtQ2Nm6ZFMv4QPALW1ntnt0SJplcyIgAHsldLaRsM5YbddNQHgHNN5ZK4tZmiVyNWkDcjpuQfOlnCODX/GrhipaeUY1vJIPZB6EknOkeSg/CgJPyM7fwBxoH3B3ZHxJGr7gtVvbW7SEqiliFZsDyRSzH5KpPyrRfHOU04Zy5d26nU5UPI/5zlkzj0AAA9BVTdi4B4zaAgEHvQQfHMMgoCe/g+855B4bM24y9uT5dXj/ALXH9byFQDtmXHGb34p98SGu/aPy1JwbiKyQEpGzd7bOPq4IJX4odvHKlc9TTBztx4X95LdBdHeiPK+TLGitj01KcemKAvUcK+lcqrH4i1Ei4/Oj9sD56cfOoR+Dnxju7ye2J2nj1L+tGc4x+qzH+qKcU7Ura14LDaRZluTb92RghYyQQSzHrgHOFznzFQjsagd+MWndj3SzMfJQjBs/bj4kUBq6iiigK/7R+Bx315w+2lHsyRXYBxkq2iPSw9Qd6z7PZS2dxNbXAw8PUdfdOr2fNWQsQfIitLcw/wCluE/q3X7kdMnbDyCeIQ/SLcYu4VOMf96m+Uz57kr8x45HmccyseKkFONmUPo+qf1T98ZP3xmkPFhlAx2Oc4/XGT+0r0pgk15XcMMK2diCRoO36yoaLka0bw1AkfPEg/5gqpG8ZamfC8Jq/IZ7WbQTtkHY+ePEA+Genwp2il1YYEZ65xsGA3Yj82MbAeJpHwoZDr1BxsfdPkD5E+DeB+NJ7uExkgE6WG3hkZ6EeYIwR5iu0kpStzLM4xnNx2fnnminT3rA7iJcgb77AsT8TjJPmakPKvDPpF5Z2+M6polYfoxjXJ+8fspjsJ0CAEgDfIyMnxbb1Cqg+Jqddj1zbpxLvrieGJYYWIaSRFBkkO+nUd/ZZht5eteUm525I8xTdRLkvLmiOKWEdxDJBKNUcqlGHoRg4PgfXwrJ/PvJE/C5ykiloWP4qYD2XHgD5OB1X7MjBrTv8c+Hf6/af8RH/mrjec08LlRo5byxkRtmV5omB+ILYNWS4UJwftn4lbxLETFNpGA8ysWx4ZZWXUfU5PnmotzLzLd8TmV7hzI/uoijZcn3UQeJOPMnbrV43fK/LEjFu9tFJ6hLwKP90SYHyxT1y+OAWJ1W01hG35/0hGffr7bOWA9M0BG+yrsqNui3d0XiutQaII2DEB1DDoS4OGUg4G2xziMdtHZzJBNJfWyFoJCXlVdzEx3Y4/MPXPgc9Birq/jnw7/X7T/iI/8ANR/HPh3+v2n/ABEf+agMz8n9o19w1THA6tFnPdyjUoJ6lcEMPgDiu3Nvaff8Qj7qV0jiPvJCpUN+sSSxHpnHpVycY4Py3csXkksQx6mO5WPJPUkI4BPqRXnhPA+Wrdg6SWLMOhkulk/ZdyvzxQFbdkHZzJezJdXCFbSM6hqH5Yjoqg9Uz1bocYHjh/8AwmPylh+rL/bHVsrzlw4bC+swP6RH/mpp47ecDvShurixlKZC6rhNs4zjD+goCqeyTlWPifDuI27+y2uNo3/McK+D8D0I8ifSoLwy/uuEX2oAxzwOVdD0YfWVvNWHj8CPA1pLgXEOC2QcWtzYxB8FtNwm+M46v6mk3GTwC7k724msJJMAajOmcDpnD70Ai5v5kh4jy9dXMB2aMBlPVGDLqRvUZ+YIPQ1TPYyf+mbL4v8A3T1eNovAIopYY5rFYpgBIguVw2DkZGvw8688Mg5et5UmhlsI5E3VhcJkZBB+v5E0A8donKi8TspIDgSD24WP1XA2yfI+6fQ58BWSLq3aN3jdSroxVlPUEHBB9QRitg/xz4d/r9p/xEf+aoF2lHgktreXCvZyXTRnS0cqs5fAVSFVtz08OgNAUBw3h8lxKkMKNJI5wqr1J/8AbxJOwAJNae7LOz5OFxF3w91KPxjjoo66E9M7k+JA8hVPdg/EYbfiLyTyxwp9HcBpHVBkvHsCxAzjP31f/wDHPh3+v2n/ABEf+agH2im/hnHLa5LC3uIZivvCKRXxnpnSTivtAMXMP+leE/q3X92lSyoxzZwe6kuLO5tDBrt+9BWYsARIoXYqCcjFJrPmmaC5+jcT+iwl4+8ilSQhGw2loz3mDrGQ23UH0NAQvtj7NWkLcQslPej2pol+vjfWg/PGNx9bqN86qYtOIKfe2I3PkcNnA3/NZx9lbFtrpJF1Rurr5qwI+0VSXbd2dRIrcQttMZLqJYugYuwAdPJsncdDudjnPicFJanKpTjNalRWSBJXQjJ3A9cdVP6w+/FKeIx6kPiR7QPnjTk/1lZG+INIrxirxyeOAT+sp0n71++nUqCCARp3Ax5fjVH3afsqvN2akVKjacZ+abkbqyeZ+RYvonC5LNT306wLMCxPt3CgxN46VLK4+yq/sLCWdtEMbyvjOmNSxwOpwATirR4fzJxKEqV4VcnTZRWwBjkOJIdXdz/k/AsfY9feq2aA08+8mwJf2VpYA4uI13JLZYyOhfxwuF1eQG9cudeVLaC6tGtdTWk791kkk64pO7lGfI4DD9bbanGz4pfRSW8y8Kuu9trI20TFH9l/axNjuvAMRo9eteZuNcWng7q8sbu5ZJo5oZDE6mMofaXAj9oMu3hg779KAU89cmWsNvfSR2s1obWRFikkdmS5Dtg6AwzkDLeySNutJu0XlGz4Z35KMWnKrZx62wiqiGWV2zknWSqqfjuOnnnC/v8AiMTpLwu7DCZpYH0SExK/vxH8V7a53B9kg48Nq7c0cVvr5bpJuE3WiVkkgGmTVbuqKjEN3XtK4XJTAG+eu9AeufeWbexAZeFyGBWhJuDdNiQEKzoEwSufaTVvjGa7z8s8Oe/tLWO1aNZLU3Dnv2bOqFnRfDGkjrnfyps5yEt/rkHBLyK5fQDLmVhhFVfyfdAbqoHWu0XEr4XsF3/BV1+JtRb6NEntYjZNerutvezpwfjQCGbk6GTgtvdQ5F3ollkXJIkiSVkZlHgYxoJxjYk705cZ5Ms7a74lLIkjWto0SRwI51SySopCmQ5IUHJJ677dMFDZXPEYV4aE4ddA2PegkxORKsrlnVl7vYFSUPXrnanG441fyXd5LJwm5e2vNHeW5SUEGNQEdJRGCrgjOdPjjwBoBh5u4NF3Hfx8NvrB1OHWRHeHSTgHvXAdWyQMEYO2K79mnLkN1BfSyWkl5JCYBHFHIYye8Zw5yPIKDuPCnLmniXELi2NnBw+/SFmDSNP300khG6jUy4VQRnSBuQD55ZeC2/ELa0vLZbC71XJhIkEcilO6Zm6BN9WrHUY9aAlQ5Hs4n4kFtZr/AOjywqkUcjB17xcyKSgIJQ7Zx4bnrTbxPk2yspuITzd5NbWrxxxwhwGeSRA5SSQD2VTJBI329MHhydfcT4dFIkXD7ou8scmsxSAYTOpCug5DhiCcjFfbF7mN7tDwe6eyumDNbFZcow3Vo5RGCCCT9XcYBzjNAJm5cteIwJcWEbWr/SY7eWF5DIg746Y5EcjV12IP+G7ieC2Gua2j4ZxC4SF2ie9hLO/eL1xCF7rGfAnOkg0m4nLeLFHb8P4Xd2kUcwnLFJJJJJE9xmYoAAvUIBjO9PlpzFdRubhODXqXLMXcI0627SEbytAF3JIGVzg+dAN/KnJ0DWgeWwubqU3rW7BS8bxJpUh3QAhcE7hsDfc03cC5Qtf4SvVnkL2FkW7yQHBOW0RrqGPa1HqNjobzpw4bzTxO0hbvbC4YG4knuXkR1WRJECyRsNGFG2Q2cA42wKjvDue3s7eSGwRrZpJzK0usO2jBCRboNlznV1Jz0zigHflXky3Til9aX4Yw2sMshIYqdKlSr5HmjasetLOT+zyHv79L0Mwhd4IcErqdUeTXtvgRoD5e2PSuKcyXl0Dcjh1xNJNYyWbzoGKyFvZEvsxEalwQQDv5jFLk5j4jrtXbhVyTBC6SYSQGZ3iWLvWPde8ERRjfp1oBf+DR+Vvv1I/7Xopb+Dzwi4t5b0zwSwhkj095GyZwWzjUBmvlAXbSe9sIphpljSQeTqGH2EGlFFAQjiHCobC/sZraNIFuJGt5kjAVX1Ru8ZKjC6lZNjjOGI8akvMHA4b2Bre4UtGxBIDFTlTkEEb9RSbnHg7XVsyRELMjLLAx6CWM6kz6EjSfQmunK3HVvYBKBpcEpLGesUi7SRt6g/aMHxoCKXXY3wx+qzDcnaU9T165pG3Ybw3we5HwkX/JVnUh4nxi3ttHfzxQ6zhe8dV1HxxkjPUfaKhKxCSWiIhyx2T2dhcx3MEtzrTOzOpUhgQQwCAkb569QKntfFYEZG4PjX2pJCiiigCiiigCiiigCiiigCiiigCiiudxMqKzuwVVBZmJwAAMkk+AAoDpRVbcO7aLGa7S2VZQrsEWZlAUsThcjOoKTtkjbO4G+J7xXisNshknlSJB4uwHyGep9BvQFXfhFcZC2cNskgDSS5dAdyqjIyPLUVPxAqo+zfk88UvBBqKRquuVgNwoIGF8NRJAGem53xgsPGL0zzzTHOZZGffr7TE7/bWouyzkmPhlqDnXPMFaV/lsi/ork79SST5AAS6ws0hjSKJQkcahVUeAAwBXeiigCiiigCiiigCovxjgk8Vwb2w0d64AngclUnA91tQB0Sr0DYORsalFFARCTh3Erza4ljsoT1jtmLysPEGdlAQfqLn1pbwrkXh9vqMdrHl10sXy+V8QdZPXqfPxqRUUBBOW2bhczWcsTiC4uXNrKrBo1DLqWHSW1x4CtjA0k5Ixmp3UQ7QZlibh08h0wxXimRz0QNHIqsx8F1MBk+YqSWfFIZsd1NHJnpodWz9hoBXRRRQBRRRQBRRRQBRRRQBRRRQATVNdufPjwBrCHuys8P4xwcsuWIK46DKjG/g1Nn4RPM+ZIbCJzhBrmCnYlvcVsHwGWwfzlql4ImdlRQWZiAoG5JOwAHmTQHlWIII2I6VIOcucrniciPclfxYwiIMKuepAJJycDJJ8B5Vc/L/Ynb/QBFdk/SWbWZI8Zj2x3YJBDL5+Z6dAaeuXOx/h1rkvGblz4z4IHwQAL8yCfWgKB7POX2vuIW8OnUmsNLtsI1OXyfDIGn4kVr4CknDeFQW6lYIYoVO5EaKgJ8yFAyaWUAUUUUAUUUUAUUUUAUUUUAUUUUB5kjDAqwBB2IIyD8RUE544HaW620sVvBFM15bhZI41RsmVdXtAA4Khs1PaS8S4bDcJ3c8SSpkHS6hhkdDg+NAKQc19qIclr9FuLzh+4SJhNbg+EMufZX9FJFcemRUvoAooooAooooAoopg5r5wtOHKhupNHeEhVClmOOpwPAbb+ooDnzfztacMCfSXYNJnQqqWJ04z6DqOpFVbzT28llZLCAoTt3s2Mj1WMZGfIkn4VGO2Xnm34pJbi2V9MAfLuANRfR0GScDT446nbzjPIXLDcSvY7YEqpy0jD6qL7x+J2UepFAN9tb3F9caUDzzzNnzLEnck+A8STsPHFaw5d5IsbLSYLWNHH1yC7A+OHbLD5EV25W5SteHR6LaIKSPac7u/6z9T8Og8AKfKAKKKKAKKKKAKKKKAKKKKAKKKKAKKKKAKKKKAKKKKAjPNPDZhNb31qneTQ6kki1BTLC+NShjtqVgrrkgZB864nnfT+U4fxFPP+T6x9sbN9tSyigGDhfOFrPKIAzxzEErHNE8TMB10h1GrbfAyaf6a+YuAxXsJimB2IZHU4eNx7rxt1Vgeh+RyCRUB5N7VYu+ksb+QJNFI0a3DAKkuhioL+EbnGfzfhsKAtKivitkZG4NJeKcSito2lnkWKNerOcD4epPgBuaA4cxcbisreS5nbCRjPqT4Ko8STsKyRzfzJLxG6e5m6tsqg7Io91R6DPzJJ8akPatz+eKThY9S2sRPdqdtR8ZGHn4AeAz5munZd2cScTk72XMdoh9p/FyPqJ/i3h8aAauUOz+94kryW6L3anGt20qT5KcbkeOOm1Xr2T9nB4UJJZnWS4lAX2M6UUHOkEgE5OCTgdB855w+xjgjSKJAkaDCqo2A/wD7xpRQBRRRQBRRRQBRRRQBRRRQBRRRQBRRRQBRRRQBRRRQBRRRQBRRRQBVMdtfZqZdV/Zp+MAzPEo9/wD2igfW/OHj16g6rnooDGvCObL21AWC6mjUdEDnTv8AoH2fniknFOM3FydVxPLMR07x2bGfLJ2+VaD7TezWxkjlu1RoZRlm7ogK582UgjPqMZ8c1Aex7kG14iGkue8OhiNCsFVgAPewNXj4MKAj3ZtyHLxSfxS2QjvZfv0J5uR9gOT4A6qsbOOGNIolCRoAqqo2AFfOH2McEaxQoscajCqowB8qUUAUUUUAUUUUAUUUUAUUUUAUUUUAUUUUB//Z" id="341" name="Google Shape;341;p29"/>
          <p:cNvSpPr/>
          <p:nvPr/>
        </p:nvSpPr>
        <p:spPr>
          <a:xfrm>
            <a:off x="1679576" y="-1957388"/>
            <a:ext cx="3705225" cy="40862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data:image/jpeg;base64,/9j/4AAQSkZJRgABAQAAAQABAAD/2wCEAAkGBxQSEhMTExQWFRUWGR8bGRgYGCAeIBwgHh8fIRseHBohICggIB8mIRwfITEiJykrMC4uHh8zODMsNygtLysBCgoKDg0OGxAQGywkHyMtLC40NS8sMC43LDcrLDAsLSwsLCwsLDAsNCwsMDcsLDc0NCwvLS8sLzcuLCwsLCwrNP/AABEIAOwA1gMBIgACEQEDEQH/xAAcAAABBQEBAQAAAAAAAAAAAAAABAUGBwgDAgH/xABREAACAQMCAwUEBAgKBgkFAAABAgMABBESIQUGMQcTQVFhIjJxgRRCkaEIIzNSYnKishUWJHN0grGzwdI1VGOSlMMlNDZDU4PC0dMXhOHj8P/EABoBAQADAQEBAAAAAAAAAAAAAAABBAUDAgb/xAAuEQACAQIEBQMEAgMBAAAAAAAAAQIDEQQSITEiQVFh8AUTMiNxgZFSwbHR4UL/2gAMAwEAAhEDEQA/ALxopg5B4obnh9rKTlu7Cv8Arp7D/tKaf6AKS8U4hHbwyTytpjiUsx9AM7DxPkPGlVVD+EZxwx2kFopwZ31OPNI8YB+LlT/VoCA8S5uuOM3miaaa3tGDaY4kdhpHTUqbuT4sQQN8YFMAmNizPY3c3erOUAVGTUoAKlgdiScroPkdqm/KP0aGfQnEWMcduukF0xlyzSgZToCqtjqNW5pN39ubW4k/hCQOLwyggjqHwh0hdyUAORt02wCKxpY6fvaJ200s+fXhv99S2qKy8r6+bltdlfOf8KWmtwFniOiUDoTjIcDwDDw8w1TOqG7JuIRWvGri1ilMsNymUkY5LOo15LAAHrIM432q+a1qc1OKkuZVas7BRRRXsgKKKKAKKKKAKKKKAKKKKAKKKKAKKKKAKK+E1Gr7nm1VzFCXu5h/3Vqvekb49ph7Cb9dTDxoCRzTKis7sFVQSzMcAAdSSdgPWq55p4zc31pdyWjNb2UUMr/SOklwyIxCwg7rFkbydW6L4mndeB3HEWD8RURW6kFLJW1BiOjXLjZ99xGPZG2dVO/OaD+Dr4AYH0WYAD+bagFXLjk2lsSSSYYySep9gdaKjnZ/ztZXUUNtDNrmit0LrocY0hVb2ioBwxA2NfKAZew/ieocQtM7wXLso/RcnYf1kJ+dWfWdezTjAtOYLqN20pM88ZJIABDllJz+ppH61XvJzDaL711bj4yoP8aAc6zv2jcVWfmKNXjeaO30JoRdZYgFzhfHDNv6LV2Pzjw8db60H/3Ef+as+clcxj+EL28a3uJzLrb8SmsoHfUdQyABsBn0qti5ONCTSu7fbfQ6UleaJhyrzAjy300dpckNKPaWIdEjVdJGoHUGVjpGT7Q8TXLgHGo5OH3WLWcoXnLKI/eDu7YG+MhWCnyxRyZzSxtmZbK6cGWV9UaqVbXIzbEspJGdOwPSvfJnM5NuxWxuiDLK+URSp1yM2AWZckZ0nb6vyr5erSaz8Gzivl0TRpRknbXdPl1I/wA1cynXwq/igmjjgbOplADbr7AOdxhGG+Mg7eNaPjcMAwOQRkH0PSs4cw8RkuOD6FspkWFgGY6dKd2SDgZ1nHun2cD2snarO5M7Q7BbC0We7iWVYUV1LbgqoBzt12r6H012ouFrZW1vfnfX9lDEfK/VIsOiovb9ofDZGVVu4yWIA97GScDLEYG/malFaBwCiiigCiiigCiiigCiio3xHnW3jkeKNJ7mSPZ0toWl0nyZgNCn0LbeOKAklFRIc84xr4dxKNfzjbBgPiI3Zh9leLntGtMBIO8nuWYKlsEZJGY+YkC6VGCSx2AGaAmFRO85okuJXt+Gokzo2mW4fPcwnxXI3lk/QU7Z3IrjNwviN7hLtobW2O7x20jtLIP/AA3lKqFX84puemQDUq4fYxwRrFCixxoMKqjAAoCMjkgT78QuZrw9e7J7qHY5GIY8A/1y2fGpNY2UcKCOKNI0HRUUKB8htSiigCmjnAfyC9/o8v8AdtTvTVzYP5Def0eX9xqAz32BvjiE39Gb+8iopP2Ivi+l/o7fvx0UAwcy3Ai4vdSModUvZGKMAQwWUkqQdiDjGDWorXlXhzKrpZWmGAIIt49wRkfVrMvaBbr/AAjxMY3WdmHwL+1+8D8q0H2O8W+k8JtTkaogYWHl3ey/saT86hO5Cd7oUc58Ltbfh97KltArJBIVIiQYOk6fDzxVKdnnMH0OxuGFrcSHUzGVEBQYUABmzsF3J2OM1cXbRcmPg92QcFgi/JpEDfs5qqLLm60i4KbZZPxxhdNARvefVnfGPrZzms/1NOVOMFByvJdf3oWcO7SbvayH/lHmMpY26ixuzojUApGCr4G7KSw2J36ePjXflHmfvLYMLO4A1ORoQFTl2PsnIz1x065rvY87WCQR4mOhEA/JSeAA/Mx4Ul5O5xtGtY1MmhkBBUq225xuBg7Y6GvmqtOUozl7L+S69zQjJJpZ1t2GmXmR5rW/gjsLrJaUbIPZ7zLe2Oob2tRAB69d6n3YXIr8HgGASjSKdv8AaM3/AKqiXDOfrETXf4w4MgcMI3OoCONSdlyMFSN8eFPf4PFwGsLhF91LltIPXSVQjP31velKUXNOm47PW+t1rv0KOJs7cV9yb878He7sbi3hKB5FGnV02YNg46ZxjO+M5waarfmu8m9iHhsiyptN9IkEcaN+akgDGXzBUYwVORnFTKitgqjPy1xs3Syh4jDNDJ3csZYNpbSGGlxsylWBBwOvQU8VX3Ll0tlxS7tJbnULgrMhlUKWlkLAojAYYBFjAUn4DrVg0AUUV8Y4GTsBQH2ioZacw394GlsYLX6PrdEknmfMgRipZVSMgKSpxuciknH+OcTSCSA2bLcSAJFPanvYwzEAlshXjwMnUw0+tAO/OHEZS8FjbPonudRaQbmGFR+MkH6WSEXPi3pTzwXhMVpCkECBI0Gw8SfEsepYnck9aScA5agtCzRh3lcAPNLI0kj46ZdiTj0GB6U80AV8x419ooAooooAooooApr5pH8iu/5iT9xqdKbeZR/I7r+Zk/cNAZp7HGxey/zDfvx0Vy7JWxeSfzLfvpRQg98+2/8A0xfjOxkII9JMDPyLA1OvwbeK4+mWbHcYlUfsSf8AoqF9pin+G70DoxVSfLVGmk/72K+dmPFfo3GrZ84Sc6D/AOaNh8pNP2VzT42jkn9VrsWv+ENdaOFqu/4ydF+wO2/+7TBxO5sf4OggMsBTMC4Dp01prbAPlqJPxpR+EdNqTh9uOskrnPlpCqP7z7qUcy8v27Q20IijVBPEANI6avaA8faAIPxrH9XnBTpKTe7enaxpYVO0rDyeLWyrkzwhAP8AxFxj7cYpp5F4hb/QbdY5EwqYI1AHIJyWHgSd/nT2vC4dOjuY9P5uhcfZjFMvKnBbUWyFYIjktk6FJJ1MDuR6Y9MYr5pOl7Ut9106M0eLMttn/R44fxiyS7vAJYUc92XbUo1eyR72d8ePlmvfYhcobnjCRlWjE6uhXoQ5k6Y2x7IrnYcFt04jcaIYhm3ibAQdWeYMQMbZCrnHXFR7hXNEHBeI8XJQYZIzFEm2pyAQo2wo9sknwAOAdgd70iVP35KN9Yx3/BRxSlkTdt2Xnd8ThiZElljjZ86FdwpbGM6QTk4yOnnSoGsf8f4hPxCaS6unJdugHRUClgqrnZRlQBn62Tkkk+OH8ZurB0MNxIoDZ0K7BTpO4Zc4IJyPtr6BTi3YzFVi3lTNZ8wcHjvLeSCTo42YdUb6rqfBlOCD6U28l8ZeaN4LjAu7Y93OPzvzJV/RkX2h65HhT/bzB1V13VgGB9CMimPmHlkTyJcwytbXcYKrMoByp3McqHaSPO+DjB3BFezoSCoPLH/C9zIhZ/4OtzoYKdIupfrAkbtDH0xsGbPULSqfgN/cju7q9jSE++trEY2kH5pkZ2Kg+OkA+oqTWFlHBGkUSBI0GlVXoAKA6W8CxqqIqoigBVUAAAdAANgB5V0oooAooooAooooAooooAooooApu5i/6pc/zMn7hpxpBx8fyW4/mn/dNAZe7Kv+tyfzLfvpRR2Vf9bk/mW/fSigHHtWOOO3qj6wjA+Pcxsv7QFRLiLlTHKhIKtlSPDOJEI+Go/ZU07YItPG7k4yXSNl+KxrjH+5j51Eb6MMjAb4GR8FOR+xJ91V5u1RFOpLLWTJ9228UW9l4VpO0sCyDHUd8wHT000/cwcoW7Gxi/Gae/0nMznIEUr+LbHKDcYIycYqm4LuW5ks4tWGj0wxt4gGRmX7DIcegFW/zLwO4M1gFvpiTMRqZY/ZPduxZQqLvpVlw2fe+3L9Vk1VglPLpLr030NjDJZZaX2JD/Fe206dMhB23nlz9uvNNXKnKsCW64MwyWzpuJVHvMMaVcDbp0pwbl+QjH0+7yfHMX/xUycn8ryrbj+XXK6mchUKYHtH89WOTjJ6bk/GsCM37Uvq81/LuXmuJcH+BbDybai7eQiRiYh700hI3YE6tWrcY6k9KqbmvhccHEriFc4yNGrLbyKpGSdzjXnJ8qs+Dl64W/Ym/uCpgyD7GrZ8aTlSmBnOdOdz08a05xtWh4nOrytKwxpdxuxaNdAOBjbIHQe7Wt6ZOTqtOpm4O/bqijjl9F2jbVifUOv1evyzq/ciUfOmbij5cD80AH49W/aJpxvn0o+OmMD5nSP2Iz/vUzRJqYAnGT1Pr51uUY/+jGw0N5Eut+1HikcccUd1oSJFRQI4zsowMkqSTgdSak3LfbneRMou0S4j8SoCOPUEewfhpGfMU/8AYZwKyube6Wa2ilkjlAJlRWYKyLtk+TK+4xSDtl7MYbaE31kvdopAmiBJADHAdM7jcgFem4Ixg5sJ3Vy4ndXLp5e47BfQJcW7642+1T4qw8GHl/gRWerjtp4mrMoaHYkfkh4H4157COZGtuILblvxN17JHgHAJRh6/V/regqu738o/wCsf7akk2tYyFo42PVlBPxIFVL2w9ol5w29jhtjGEaBXOpNR1F5FO/wUVMeH9oPDFijBvYAQigjV6CqS7deMwXd/FJbSpKgt1UshyARJISPjgg/OgJnw3tJvn4Jd3zNH38VwsanQMaT3ecr/WNJOzbtSv73iVvbTtEY5NerTHg+zG7DfPmoqNcE/wCy/EP6Wn/Kpr7GpAvGLRmOAolJPoIZCaA0Jz7z3b8KjDS+3K4/Fwqfab1J+qvr9gNUbxftp4nMx7t47dc7LGgJx4ZZ9WT6jHwqIc28fkv7ua5kJy7HSD9VR7qj0A+/J8av7kDsktLaBHu4lnuGALCQZVM76AnunHQk53zjA2oCruE9tHE4WBkkS4XxWSNR9hQKQftq7ez7tCt+KoQmYp0GXhY5OPzkP1lztnAI2yBkZaueOyWzuoXNtElvcKCUMY0oxH1XUezg9NQGRsdwMHO3AuKy2F1HPHlZIX3B26bMp9CMqfjQGz6KT8Pu1mijlTdJEV1+DAEfcaUUAUi42P5PP/NP+6aW0j4wPxE382/7poDKXZxcaLlz/siP2kopp5duNEjH9Ej7xX2hFywO29f+mc75ECMMeJXUcfYDUO0DOD0G3yBKfuSKflU27eV08XhYeFsjH4B5M/cKhHd/VOw93+2Mn74zVWv8ilifkNnBZGiuoWCd4ySqQnTUQwwufU7Vc3NHE7tZ+HlbTJ70kKZV3YxspUkDAwrM2rcbVUtjOkV9bzS7IJI5GxvjBBbb0INWzzBzfbrcWB0yldbnJgkXrGUUqGUFt3+rmsr1JSnVg1DNwy69HpozZwc06Tbdth6fiF/jayi9Abr/APVj76ZuTuJcQa2UtaRkZYqTPoJyxPu6G8cjOR4U9tzXCATouSB5Ws3+KYpm5P5yhkth+LuMqWHswO4xqJX2kUjoRt55+NYsYT9qX0Vuv5d+5fbWZcfXp/o423F+INxEq1mi4g90zDGC+ziTSc5Ixp0+HhVec7cQkk4k7TRdy8YC6NWrcLlPaAwc5B+BqxrTna3kv2UJN7MOnPcuTnVkgxqC4GMb4/8AzWXaFxOObiMs0Or6udalTqRQp9k7j3RsQPGtb06nL3+Knl4O/wDbe/7KWLtKk0pX1G7iyEIAOinf4AaF+9GPzp+7JrGC5vJLS4xpuYJIkON1f2XVl8mGg49dvHFRq/ugVCKc4I388KB/aWPzpJBK8bJIhKspDKw2IIOxB8wR19K3qSajqZlBNQ1Lr7FmltOLXljOoWTuvaOfeaJhpYeYZHLZ8t/GrG7WLxIuE3pfGGjKKD4s5Crj5nPyqiYe0+Q3tpfywI1xArJIyNoEylSF1LpIDDJOR12GBgU3c/8AaDc8VZRIBHChykSk4B/OYn3mxtnbAzgDJz0StodUklZCPs5t2k4pYKoyRcRt8kYM33KaY738o/6x/tq7+wTkV4z/AAjcIVJUi3Vhvhtmkx1GR7K+YLHoQTR97+Uf9Y/21JJN4uyDirKGEC4YAj8anQ9PrVGuaOWrjh8qw3SBHZA4AYN7JJAOQSOqmtg8L/IxfqL/AGCs9/hHf6Th/oqf3ktAI+Cf9l+If0tP+VUd7NoWe/RE95obhV+JtpQPvqRcE/7L8Q/paf8AKpu7FP8ATVn/AOZ/cyUBEeFXAjnhkYZVJFYjzAYEj7q2tDKHVWUgqwBBHQg7giswdr3Ij8PuXmjUm1mYsjAbIxOTGfLH1fMeZBrvyL2v3PD4hBJGLmFdkDMVZB+aHwcqPAEbdAcYFAaaJxuaxhzPdLLeXUqbpJPIy/BnJH3Gp5zp2zXN7C0EMS20bgrIQ5d2B6gNhQoI2O2T5+bP2V8jPxK5UspFrEwMr+BxuI182bbPkDnyyBpDkWFk4dYowwy28QI8joG1PlfAMV9oAqqO1jtTWzL2VsqyTlcSO3ux6h0wDlnwc+QyOu4Fr1jPj0Ukt/cLgtK9w4wOpdpCMD4k0A1I5HSitIcmdjNpBCDeL9InYe0CSET0UAjOOmo9fIUUBDfwgBo4payHobdQfgHk1fc1QLQfd8fdJ9cGM/tIh+dWP+EGcX1iT0MTKfgWIP3NVcYJ2+sR9hIx/eRD7aq1/kUcT8vwJb2UqY5lAyjhhnf3sOMjy1ah8qvC+vI55OFy59mR2dM+sLkfYSPniqUvF1I+PEEj5YkX9l2HyqUcq2lve2MMcoUSQ3UcerUQxjkbOnOfH2lHwFZmPoxnCM3dWutNdJK1/wBmh6bVeVxXnMuimjlSZXtYyhBALD2fMO2fv3+deP4p2enQbaMjpuCT9pOarLmSKysrN0jiRrmWWdVJJbQiSugbrsQoAHrk+BrBw2HhXXtxbu2uS778RsVKjhxNLbr/AMFHO3PzRXsn0PRqWPuWlI1ZIYt7I6eySRuD4+lV9dSy3UjzSNqZj7TtsM42yeg6YrytiSmrxxnH6PQfNjsBXqC+aM6WGdO3ky+gb/A5HpX12Hw1OhG1JK6Vr82YlbETqXy/oVQcPVeo1HxBB2Hqo9rr0ddQ9K7zQBxg+PQjGT8Pqv8ALS3mDRbyq49k5xvpxuPXQDkH9KM/Kkd5xDchcHPUnBz8fBvDBIzUrPKXcz0qk5dyZ9mHJVlxNpYJpp4riM6gF0gOnTKhl1BgeoPmvri4eW+yXh1mwfu2nkU5DTkNj4IAE+ZBNZhgv5UcSJLIrr0dXIYeGzA5G21THlrtX4jaMNUzXEfik5LZ88SH2wfLcj0NW13NBXtqapqtJOxDhrEkm4yTn8oPH+pUs5L5sg4nbieAkeDofeRvI+niD4j5gMHad2lR8LURRgS3TjKofdQeDSY3+CjBPmOtSSTqCIIqqOigAfIYqJ84dnFnxKZZ7gy61QRjQ4AwCzdNJ3yx+6s68Y7ROJXLFnvJlH5sTGNR6YTGfnk144V2gcSt2DJeTH9GRzIv+6+R9lAaItuzKySylsFM3cyyCRsuNWRpxg6ensjwrly32U2Njcx3UJm7yPOnU4I9pSpyNI8GNIey/tSTiR+jzqsV0BkAH2ZQBklM7hhuSu+24J3wzdvfMt1ZvZi2neEOsmrSeuCmM/aaAtu7tUlRo5EV0YYZWAII8iDsarni/Yhw6Zi0Zmgz9WNwV+xwxHwBqkv/AKj8U/12b7R/7U5cG7XeJwOC0/foOqSqCD/WADD7aAtjhfYdw6JtUjTz/ou4Vf2Ap++rIsbOOFFjiRY0UYVVAAHwAqCca50F1wKe+tHaJwgzg+1G4ZdSk/Pr4gg+NU3y32q38FzFJPcSTwhvxkZI9pTscdPaHUb9QPCgNTUVxs7pJY0ljYMjqGVh0IIyCPlWc+0vnfiFvxO7hhu5UjRxpUEYAKqdtvWgL2515gWwsp7o7lF9gebnZB8NRGfTNZZ5Nuy3FbOVzrZruJmJ3JJkBJ+OTn41ZnaVdzT8t8Old2dmkRpGPU5STBPz/wAKR/g7cuRTTT3cgDNBpWMHoGbOXx5gDA+J8cUBoKiiigKO/CKjU3HDgw2YSKftTH2E5qsCx6/WO+PUjV+/Gw+dWf8AhML/AKPbx/HD+6qsO8+sPH2gPskA+0SD51WrrVMp4papn3IB9B+6D/8AHL+zTfwW1LXcNuWZQ86I2k4316cj1GTg+tOGkDbw6fIHR+5Ih+VNtzO0U8cynDjS49GU7/tKa8Qu00uaIwkrTL34xwu0tYJJZTMI0XJ/lM+T5AZk6k7fOqEtoRI7PpOjV7uckkn2UB6knz8smpBzjzPPfOkHerLGpBBWPuwWIGcgs3u5IznzNN0aBVABIUA7+ODsz/rN7q+lUsBh6mHpt1JNyl99F+efnIv4/ExbywXnmx7z6jOSdWNsjZn/AFUHsr5mm/iZUaRjDbbfmr4A+bHOo/EUsnlCAkgbYGnwyPdj/VXq3mablj1JI751bEE+OTufuNX6a1v5552M+itcz2888aJa3KcKcCXiLs4nknKRAEaSucEEYzkaJGyCKhltAXJwrMFGptIyQo6n0A8zV9dqPLzRcuWkQG9qYWk+JVkb9uTNV92IcWS34rF3hAWZWiyegLYK/ayhfnVovDBb6MZTGB4jO3qTu6fPUtIJ7LMqAMF7w9XwqjJ6lh7OnfqNh6VpnmnsqsbwmRFNrP17yH2cnzZPdPXcjBPnVMc98k3HDFH0hkeGRtKyxkDJ6+3CfHAzlftrgoSg7rUqqnKnLMtUTTsw5M4lwm6aeZUFs0bCbTIDsoLKwXxIIx8GaqZ41xOS8uZZ5MmSZy2OvU7KPQDCj0Aq6uzHnv6ZZtwuUu1yY5I4nAJDJobSWb6pUDTk9fZ6nNUdY3BhmjkxvG6tg+akHB+yu5aNVdn/ACFb8NgQd2r3BAMspAJLHqFPgo6ADrjJ3pTztyTbcSgeORFWXB7uYL7SN4bjcrnqvj6HBD/w69SeKOaJgySKGUjxBGRXS4nWNWd2CqoLMxOAABkknyAoDF8cktnc5U6JoJOo8GRvv3FWh2+8QFxHwmddhLC7geWoRnH31WPMd8Li7uZ192WaSQfB3LD+2rB7Y7NobPgkTjDJbEMPIhYsj7aAkH4OdhFLFe95Gj4ePGtQ2Nm6ZFMv4QPALW1ntnt0SJplcyIgAHsldLaRsM5YbddNQHgHNN5ZK4tZmiVyNWkDcjpuQfOlnCODX/GrhipaeUY1vJIPZB6EknOkeSg/CgJPyM7fwBxoH3B3ZHxJGr7gtVvbW7SEqiliFZsDyRSzH5KpPyrRfHOU04Zy5d26nU5UPI/5zlkzj0AAA9BVTdi4B4zaAgEHvQQfHMMgoCe/g+855B4bM24y9uT5dXj/ALXH9byFQDtmXHGb34p98SGu/aPy1JwbiKyQEpGzd7bOPq4IJX4odvHKlc9TTBztx4X95LdBdHeiPK+TLGitj01KcemKAvUcK+lcqrH4i1Ei4/Oj9sD56cfOoR+Dnxju7ye2J2nj1L+tGc4x+qzH+qKcU7Ura14LDaRZluTb92RghYyQQSzHrgHOFznzFQjsagd+MWndj3SzMfJQjBs/bj4kUBq6iiigK/7R+Bx315w+2lHsyRXYBxkq2iPSw9Qd6z7PZS2dxNbXAw8PUdfdOr2fNWQsQfIitLcw/wCluE/q3X7kdMnbDyCeIQ/SLcYu4VOMf96m+Uz57kr8x45HmccyseKkFONmUPo+qf1T98ZP3xmkPFhlAx2Oc4/XGT+0r0pgk15XcMMK2diCRoO36yoaLka0bw1AkfPEg/5gqpG8ZamfC8Jq/IZ7WbQTtkHY+ePEA+Genwp2il1YYEZ65xsGA3Yj82MbAeJpHwoZDr1BxsfdPkD5E+DeB+NJ7uExkgE6WG3hkZ6EeYIwR5iu0kpStzLM4xnNx2fnnminT3rA7iJcgb77AsT8TjJPmakPKvDPpF5Z2+M6polYfoxjXJ+8fspjsJ0CAEgDfIyMnxbb1Cqg+Jqddj1zbpxLvrieGJYYWIaSRFBkkO+nUd/ZZht5eteUm525I8xTdRLkvLmiOKWEdxDJBKNUcqlGHoRg4PgfXwrJ/PvJE/C5ykiloWP4qYD2XHgD5OB1X7MjBrTv8c+Hf6/af8RH/mrjec08LlRo5byxkRtmV5omB+ILYNWS4UJwftn4lbxLETFNpGA8ysWx4ZZWXUfU5PnmotzLzLd8TmV7hzI/uoijZcn3UQeJOPMnbrV43fK/LEjFu9tFJ6hLwKP90SYHyxT1y+OAWJ1W01hG35/0hGffr7bOWA9M0BG+yrsqNui3d0XiutQaII2DEB1DDoS4OGUg4G2xziMdtHZzJBNJfWyFoJCXlVdzEx3Y4/MPXPgc9Birq/jnw7/X7T/iI/8ANR/HPh3+v2n/ABEf+agMz8n9o19w1THA6tFnPdyjUoJ6lcEMPgDiu3Nvaff8Qj7qV0jiPvJCpUN+sSSxHpnHpVycY4Py3csXkksQx6mO5WPJPUkI4BPqRXnhPA+Wrdg6SWLMOhkulk/ZdyvzxQFbdkHZzJezJdXCFbSM6hqH5Yjoqg9Uz1bocYHjh/8AwmPylh+rL/bHVsrzlw4bC+swP6RH/mpp47ecDvShurixlKZC6rhNs4zjD+goCqeyTlWPifDuI27+y2uNo3/McK+D8D0I8ifSoLwy/uuEX2oAxzwOVdD0YfWVvNWHj8CPA1pLgXEOC2QcWtzYxB8FtNwm+M46v6mk3GTwC7k724msJJMAajOmcDpnD70Ai5v5kh4jy9dXMB2aMBlPVGDLqRvUZ+YIPQ1TPYyf+mbL4v8A3T1eNovAIopYY5rFYpgBIguVw2DkZGvw8688Mg5et5UmhlsI5E3VhcJkZBB+v5E0A8donKi8TspIDgSD24WP1XA2yfI+6fQ58BWSLq3aN3jdSroxVlPUEHBB9QRitg/xz4d/r9p/xEf+aoF2lHgktreXCvZyXTRnS0cqs5fAVSFVtz08OgNAUBw3h8lxKkMKNJI5wqr1J/8AbxJOwAJNae7LOz5OFxF3w91KPxjjoo66E9M7k+JA8hVPdg/EYbfiLyTyxwp9HcBpHVBkvHsCxAzjP31f/wDHPh3+v2n/ABEf+agH2im/hnHLa5LC3uIZivvCKRXxnpnSTivtAMXMP+leE/q3X92lSyoxzZwe6kuLO5tDBrt+9BWYsARIoXYqCcjFJrPmmaC5+jcT+iwl4+8ilSQhGw2loz3mDrGQ23UH0NAQvtj7NWkLcQslPej2pol+vjfWg/PGNx9bqN86qYtOIKfe2I3PkcNnA3/NZx9lbFtrpJF1Rurr5qwI+0VSXbd2dRIrcQttMZLqJYugYuwAdPJsncdDudjnPicFJanKpTjNalRWSBJXQjJ3A9cdVP6w+/FKeIx6kPiR7QPnjTk/1lZG+INIrxirxyeOAT+sp0n71++nUqCCARp3Ax5fjVH3afsqvN2akVKjacZ+abkbqyeZ+RYvonC5LNT306wLMCxPt3CgxN46VLK4+yq/sLCWdtEMbyvjOmNSxwOpwATirR4fzJxKEqV4VcnTZRWwBjkOJIdXdz/k/AsfY9feq2aA08+8mwJf2VpYA4uI13JLZYyOhfxwuF1eQG9cudeVLaC6tGtdTWk791kkk64pO7lGfI4DD9bbanGz4pfRSW8y8Kuu9trI20TFH9l/axNjuvAMRo9eteZuNcWng7q8sbu5ZJo5oZDE6mMofaXAj9oMu3hg779KAU89cmWsNvfSR2s1obWRFikkdmS5Dtg6AwzkDLeySNutJu0XlGz4Z35KMWnKrZx62wiqiGWV2zknWSqqfjuOnnnC/v8AiMTpLwu7DCZpYH0SExK/vxH8V7a53B9kg48Nq7c0cVvr5bpJuE3WiVkkgGmTVbuqKjEN3XtK4XJTAG+eu9AeufeWbexAZeFyGBWhJuDdNiQEKzoEwSufaTVvjGa7z8s8Oe/tLWO1aNZLU3Dnv2bOqFnRfDGkjrnfyps5yEt/rkHBLyK5fQDLmVhhFVfyfdAbqoHWu0XEr4XsF3/BV1+JtRb6NEntYjZNerutvezpwfjQCGbk6GTgtvdQ5F3ollkXJIkiSVkZlHgYxoJxjYk705cZ5Ms7a74lLIkjWto0SRwI51SySopCmQ5IUHJJ677dMFDZXPEYV4aE4ddA2PegkxORKsrlnVl7vYFSUPXrnanG441fyXd5LJwm5e2vNHeW5SUEGNQEdJRGCrgjOdPjjwBoBh5u4NF3Hfx8NvrB1OHWRHeHSTgHvXAdWyQMEYO2K79mnLkN1BfSyWkl5JCYBHFHIYye8Zw5yPIKDuPCnLmniXELi2NnBw+/SFmDSNP300khG6jUy4VQRnSBuQD55ZeC2/ELa0vLZbC71XJhIkEcilO6Zm6BN9WrHUY9aAlQ5Hs4n4kFtZr/AOjywqkUcjB17xcyKSgIJQ7Zx4bnrTbxPk2yspuITzd5NbWrxxxwhwGeSRA5SSQD2VTJBI329MHhydfcT4dFIkXD7ou8scmsxSAYTOpCug5DhiCcjFfbF7mN7tDwe6eyumDNbFZcow3Vo5RGCCCT9XcYBzjNAJm5cteIwJcWEbWr/SY7eWF5DIg746Y5EcjV12IP+G7ieC2Gua2j4ZxC4SF2ie9hLO/eL1xCF7rGfAnOkg0m4nLeLFHb8P4Xd2kUcwnLFJJJJJE9xmYoAAvUIBjO9PlpzFdRubhODXqXLMXcI0627SEbytAF3JIGVzg+dAN/KnJ0DWgeWwubqU3rW7BS8bxJpUh3QAhcE7hsDfc03cC5Qtf4SvVnkL2FkW7yQHBOW0RrqGPa1HqNjobzpw4bzTxO0hbvbC4YG4knuXkR1WRJECyRsNGFG2Q2cA42wKjvDue3s7eSGwRrZpJzK0usO2jBCRboNlznV1Jz0zigHflXky3Til9aX4Yw2sMshIYqdKlSr5HmjasetLOT+zyHv79L0Mwhd4IcErqdUeTXtvgRoD5e2PSuKcyXl0Dcjh1xNJNYyWbzoGKyFvZEvsxEalwQQDv5jFLk5j4jrtXbhVyTBC6SYSQGZ3iWLvWPde8ERRjfp1oBf+DR+Vvv1I/7Xopb+Dzwi4t5b0zwSwhkj095GyZwWzjUBmvlAXbSe9sIphpljSQeTqGH2EGlFFAQjiHCobC/sZraNIFuJGt5kjAVX1Ru8ZKjC6lZNjjOGI8akvMHA4b2Bre4UtGxBIDFTlTkEEb9RSbnHg7XVsyRELMjLLAx6CWM6kz6EjSfQmunK3HVvYBKBpcEpLGesUi7SRt6g/aMHxoCKXXY3wx+qzDcnaU9T165pG3Ybw3we5HwkX/JVnUh4nxi3ttHfzxQ6zhe8dV1HxxkjPUfaKhKxCSWiIhyx2T2dhcx3MEtzrTOzOpUhgQQwCAkb569QKntfFYEZG4PjX2pJCiiigCiiigCiiigCiiigCiiigCiiudxMqKzuwVVBZmJwAAMkk+AAoDpRVbcO7aLGa7S2VZQrsEWZlAUsThcjOoKTtkjbO4G+J7xXisNshknlSJB4uwHyGep9BvQFXfhFcZC2cNskgDSS5dAdyqjIyPLUVPxAqo+zfk88UvBBqKRquuVgNwoIGF8NRJAGem53xgsPGL0zzzTHOZZGffr7TE7/bWouyzkmPhlqDnXPMFaV/lsi/ork79SST5AAS6ws0hjSKJQkcahVUeAAwBXeiigCiiigCiiigCovxjgk8Vwb2w0d64AngclUnA91tQB0Sr0DYORsalFFARCTh3Erza4ljsoT1jtmLysPEGdlAQfqLn1pbwrkXh9vqMdrHl10sXy+V8QdZPXqfPxqRUUBBOW2bhczWcsTiC4uXNrKrBo1DLqWHSW1x4CtjA0k5Ixmp3UQ7QZlibh08h0wxXimRz0QNHIqsx8F1MBk+YqSWfFIZsd1NHJnpodWz9hoBXRRRQBRRRQBRRRQBRRRQBRRRQATVNdufPjwBrCHuys8P4xwcsuWIK46DKjG/g1Nn4RPM+ZIbCJzhBrmCnYlvcVsHwGWwfzlql4ImdlRQWZiAoG5JOwAHmTQHlWIII2I6VIOcucrniciPclfxYwiIMKuepAJJycDJJ8B5Vc/L/Ynb/QBFdk/SWbWZI8Zj2x3YJBDL5+Z6dAaeuXOx/h1rkvGblz4z4IHwQAL8yCfWgKB7POX2vuIW8OnUmsNLtsI1OXyfDIGn4kVr4CknDeFQW6lYIYoVO5EaKgJ8yFAyaWUAUUUUAUUUUAUUUUAUUUUAUUUUB5kjDAqwBB2IIyD8RUE544HaW620sVvBFM15bhZI41RsmVdXtAA4Khs1PaS8S4bDcJ3c8SSpkHS6hhkdDg+NAKQc19qIclr9FuLzh+4SJhNbg+EMufZX9FJFcemRUvoAooooAooooAoopg5r5wtOHKhupNHeEhVClmOOpwPAbb+ooDnzfztacMCfSXYNJnQqqWJ04z6DqOpFVbzT28llZLCAoTt3s2Mj1WMZGfIkn4VGO2Xnm34pJbi2V9MAfLuANRfR0GScDT446nbzjPIXLDcSvY7YEqpy0jD6qL7x+J2UepFAN9tb3F9caUDzzzNnzLEnck+A8STsPHFaw5d5IsbLSYLWNHH1yC7A+OHbLD5EV25W5SteHR6LaIKSPac7u/6z9T8Og8AKfKAKKKKAKKKKAKKKKAKKKKAKKKKAKKKKAKKKKAKKKKAjPNPDZhNb31qneTQ6kki1BTLC+NShjtqVgrrkgZB864nnfT+U4fxFPP+T6x9sbN9tSyigGDhfOFrPKIAzxzEErHNE8TMB10h1GrbfAyaf6a+YuAxXsJimB2IZHU4eNx7rxt1Vgeh+RyCRUB5N7VYu+ksb+QJNFI0a3DAKkuhioL+EbnGfzfhsKAtKivitkZG4NJeKcSito2lnkWKNerOcD4epPgBuaA4cxcbisreS5nbCRjPqT4Ko8STsKyRzfzJLxG6e5m6tsqg7Io91R6DPzJJ8akPatz+eKThY9S2sRPdqdtR8ZGHn4AeAz5munZd2cScTk72XMdoh9p/FyPqJ/i3h8aAauUOz+94kryW6L3anGt20qT5KcbkeOOm1Xr2T9nB4UJJZnWS4lAX2M6UUHOkEgE5OCTgdB855w+xjgjSKJAkaDCqo2A/wD7xpRQBRRRQBRRRQBRRRQBRRRQBRRRQBRRRQBRRRQBRRRQBRRRQBRRRQBVMdtfZqZdV/Zp+MAzPEo9/wD2igfW/OHj16g6rnooDGvCObL21AWC6mjUdEDnTv8AoH2fniknFOM3FydVxPLMR07x2bGfLJ2+VaD7TezWxkjlu1RoZRlm7ogK582UgjPqMZ8c1Aex7kG14iGkue8OhiNCsFVgAPewNXj4MKAj3ZtyHLxSfxS2QjvZfv0J5uR9gOT4A6qsbOOGNIolCRoAqqo2AFfOH2McEaxQoscajCqowB8qUUAUUUUAUUUUAUUUUAUUUUAUUUUAUUUUB//Z" id="342" name="Google Shape;342;p29"/>
          <p:cNvSpPr/>
          <p:nvPr/>
        </p:nvSpPr>
        <p:spPr>
          <a:xfrm>
            <a:off x="1679576" y="-1957388"/>
            <a:ext cx="3705225" cy="40862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A screenshot of a cell phone &#10; &#10;Description automatically generated" id="343" name="Google Shape;343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39837" y="573731"/>
            <a:ext cx="9712325" cy="57105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3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en-US" sz="4000"/>
              <a:t>Want to learn more about other G2F projects?</a:t>
            </a:r>
            <a:endParaRPr/>
          </a:p>
        </p:txBody>
      </p:sp>
      <p:pic>
        <p:nvPicPr>
          <p:cNvPr id="349" name="Google Shape;349;p30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67329" y="1842558"/>
            <a:ext cx="4786471" cy="4351338"/>
          </a:xfrm>
          <a:prstGeom prst="rect">
            <a:avLst/>
          </a:prstGeom>
          <a:noFill/>
          <a:ln>
            <a:noFill/>
          </a:ln>
        </p:spPr>
      </p:pic>
      <p:sp>
        <p:nvSpPr>
          <p:cNvPr id="350" name="Google Shape;350;p30"/>
          <p:cNvSpPr txBox="1"/>
          <p:nvPr/>
        </p:nvSpPr>
        <p:spPr>
          <a:xfrm>
            <a:off x="838200" y="2310067"/>
            <a:ext cx="5317066" cy="3416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Stop by poster </a:t>
            </a:r>
            <a:r>
              <a:rPr b="1" lang="en-US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#104- </a:t>
            </a:r>
            <a:r>
              <a:rPr lang="en-US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Incorporating environmental data to assess the effect of selection on maize performance stability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3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Questions?</a:t>
            </a:r>
            <a:endParaRPr/>
          </a:p>
        </p:txBody>
      </p:sp>
      <p:pic>
        <p:nvPicPr>
          <p:cNvPr id="356" name="Google Shape;356;p31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32496" y="1488741"/>
            <a:ext cx="6527007" cy="4351338"/>
          </a:xfrm>
          <a:prstGeom prst="rect">
            <a:avLst/>
          </a:prstGeom>
          <a:noFill/>
          <a:ln>
            <a:noFill/>
          </a:ln>
        </p:spPr>
      </p:pic>
      <p:sp>
        <p:nvSpPr>
          <p:cNvPr id="357" name="Google Shape;357;p31"/>
          <p:cNvSpPr/>
          <p:nvPr/>
        </p:nvSpPr>
        <p:spPr>
          <a:xfrm>
            <a:off x="0" y="6185647"/>
            <a:ext cx="12398189" cy="860612"/>
          </a:xfrm>
          <a:prstGeom prst="rect">
            <a:avLst/>
          </a:prstGeom>
          <a:solidFill>
            <a:srgbClr val="323F4F"/>
          </a:solidFill>
          <a:ln cap="flat" cmpd="sng" w="12700">
            <a:solidFill>
              <a:srgbClr val="323F4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